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343" r:id="rId2"/>
    <p:sldId id="344" r:id="rId3"/>
    <p:sldId id="338" r:id="rId4"/>
    <p:sldId id="337" r:id="rId5"/>
    <p:sldId id="336" r:id="rId6"/>
    <p:sldId id="335" r:id="rId7"/>
    <p:sldId id="339" r:id="rId8"/>
    <p:sldId id="340" r:id="rId9"/>
    <p:sldId id="345" r:id="rId10"/>
    <p:sldId id="346" r:id="rId11"/>
    <p:sldId id="341" r:id="rId12"/>
    <p:sldId id="342" r:id="rId13"/>
  </p:sldIdLst>
  <p:sldSz cx="9144000" cy="6858000" type="screen4x3"/>
  <p:notesSz cx="9866313" cy="6735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HG丸ｺﾞｼｯｸM-PRO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HG丸ｺﾞｼｯｸM-PRO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HG丸ｺﾞｼｯｸM-PRO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HG丸ｺﾞｼｯｸM-PRO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HG丸ｺﾞｼｯｸM-PRO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HG丸ｺﾞｼｯｸM-PRO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HG丸ｺﾞｼｯｸM-PRO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HG丸ｺﾞｼｯｸM-PRO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HG丸ｺﾞｼｯｸM-PRO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FF00FF"/>
    <a:srgbClr val="CC9900"/>
    <a:srgbClr val="FF0000"/>
    <a:srgbClr val="FFFF00"/>
    <a:srgbClr val="CCCC00"/>
    <a:srgbClr val="FFFF99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8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908" y="-114"/>
      </p:cViewPr>
      <p:guideLst>
        <p:guide orient="horz" pos="2121"/>
        <p:guide pos="3108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3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9588" y="0"/>
            <a:ext cx="4275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7625"/>
            <a:ext cx="4273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9588" y="6397625"/>
            <a:ext cx="4275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7AC9835-5475-42D0-A894-D46EE47B868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72" tIns="43786" rIns="87572" bIns="43786" numCol="1" anchor="t" anchorCtr="0" compatLnSpc="1">
            <a:prstTxWarp prst="textNoShape">
              <a:avLst/>
            </a:prstTxWarp>
          </a:bodyPr>
          <a:lstStyle>
            <a:lvl1pPr defTabSz="876300">
              <a:spcBef>
                <a:spcPct val="50000"/>
              </a:spcBef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5588000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72" tIns="43786" rIns="87572" bIns="43786" numCol="1" anchor="t" anchorCtr="0" compatLnSpc="1">
            <a:prstTxWarp prst="textNoShape">
              <a:avLst/>
            </a:prstTxWarp>
          </a:bodyPr>
          <a:lstStyle>
            <a:lvl1pPr algn="r" defTabSz="876300">
              <a:spcBef>
                <a:spcPct val="50000"/>
              </a:spcBef>
              <a:defRPr sz="1100"/>
            </a:lvl1pPr>
          </a:lstStyle>
          <a:p>
            <a:pPr>
              <a:defRPr/>
            </a:pPr>
            <a:fld id="{9E723B59-7BF5-4F06-8A23-CB2A677E2DD0}" type="datetimeFigureOut">
              <a:rPr lang="ja-JP" altLang="en-US"/>
              <a:pPr>
                <a:defRPr/>
              </a:pPr>
              <a:t>2009/7/25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70262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985838" y="3198813"/>
            <a:ext cx="789463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72" tIns="43786" rIns="87572" bIns="43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6399213"/>
            <a:ext cx="427672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72" tIns="43786" rIns="87572" bIns="43786" numCol="1" anchor="b" anchorCtr="0" compatLnSpc="1">
            <a:prstTxWarp prst="textNoShape">
              <a:avLst/>
            </a:prstTxWarp>
          </a:bodyPr>
          <a:lstStyle>
            <a:lvl1pPr defTabSz="876300">
              <a:spcBef>
                <a:spcPct val="50000"/>
              </a:spcBef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5588000" y="6399213"/>
            <a:ext cx="427672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72" tIns="43786" rIns="87572" bIns="43786" numCol="1" anchor="b" anchorCtr="0" compatLnSpc="1">
            <a:prstTxWarp prst="textNoShape">
              <a:avLst/>
            </a:prstTxWarp>
          </a:bodyPr>
          <a:lstStyle>
            <a:lvl1pPr algn="r" defTabSz="876300">
              <a:spcBef>
                <a:spcPct val="50000"/>
              </a:spcBef>
              <a:defRPr sz="1100"/>
            </a:lvl1pPr>
          </a:lstStyle>
          <a:p>
            <a:pPr>
              <a:defRPr/>
            </a:pPr>
            <a:fld id="{09A7721B-E91F-4E95-9C88-CA834CF5808B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9459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AD389-AA14-47A1-9768-220D59ADED9D}" type="slidenum">
              <a:rPr lang="ja-JP" altLang="en-US" smtClean="0"/>
              <a:pPr/>
              <a:t>4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2531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4E4E8-671B-4232-B345-412D4CDDA3EC}" type="slidenum">
              <a:rPr lang="ja-JP" altLang="en-US" smtClean="0"/>
              <a:pPr/>
              <a:t>6</a:t>
            </a:fld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4753-4B65-4340-8DB3-2E841148882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4447B-1B82-4094-B2FC-7F43FE9DC0E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95B42-735E-4A1F-B20B-FCC7C1C5C39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FE9B1-F48A-431E-A75E-B449A518CD8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4BA1C-A8E6-4E71-8505-8C02102B3BD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B9BD0-58D5-475C-A5EF-F9725B7D334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D1171-58E2-4649-875A-B07A4832E1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0A2DD-C611-4A43-AD86-F3F25F7731A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01382-51CC-407C-9804-2BDFEDC4F3D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C15DF-FD94-4836-9419-686DB99CEA3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3DB1C-5525-4AF9-BFAD-8B0117383A0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76308A7D-FE5D-49F6-B834-316C8057FD9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テキスト ボックス 3"/>
          <p:cNvSpPr txBox="1">
            <a:spLocks noChangeArrowheads="1"/>
          </p:cNvSpPr>
          <p:nvPr/>
        </p:nvSpPr>
        <p:spPr bwMode="auto">
          <a:xfrm>
            <a:off x="179388" y="1484313"/>
            <a:ext cx="87153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5400">
                <a:latin typeface="ＭＳ 明朝" pitchFamily="17" charset="-128"/>
                <a:ea typeface="ＭＳ 明朝" pitchFamily="17" charset="-128"/>
              </a:rPr>
              <a:t>カッセーチップ堆肥化工法</a:t>
            </a:r>
          </a:p>
          <a:p>
            <a:pPr algn="ctr">
              <a:spcBef>
                <a:spcPct val="50000"/>
              </a:spcBef>
            </a:pPr>
            <a:endParaRPr lang="en-US" altLang="ja-JP" sz="5400">
              <a:latin typeface="ＭＳ 明朝" pitchFamily="17" charset="-128"/>
              <a:ea typeface="ＭＳ 明朝" pitchFamily="17" charset="-128"/>
            </a:endParaRPr>
          </a:p>
          <a:p>
            <a:pPr algn="ctr">
              <a:spcBef>
                <a:spcPct val="50000"/>
              </a:spcBef>
            </a:pPr>
            <a:r>
              <a:rPr lang="ja-JP" altLang="en-US" sz="5400" b="1">
                <a:latin typeface="ＭＳ 明朝" pitchFamily="17" charset="-128"/>
                <a:ea typeface="ＭＳ 明朝" pitchFamily="17" charset="-128"/>
              </a:rPr>
              <a:t>施工事例</a:t>
            </a:r>
          </a:p>
        </p:txBody>
      </p:sp>
      <p:sp>
        <p:nvSpPr>
          <p:cNvPr id="15362" name="テキスト ボックス 4"/>
          <p:cNvSpPr txBox="1">
            <a:spLocks noChangeArrowheads="1"/>
          </p:cNvSpPr>
          <p:nvPr/>
        </p:nvSpPr>
        <p:spPr bwMode="auto">
          <a:xfrm>
            <a:off x="4932363" y="5824538"/>
            <a:ext cx="3997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400">
                <a:latin typeface="HG丸ｺﾞｼｯｸM-PRO" pitchFamily="50" charset="-128"/>
              </a:rPr>
              <a:t>一般社団法人</a:t>
            </a:r>
            <a:r>
              <a:rPr lang="ja-JP" altLang="en-US" sz="1800">
                <a:latin typeface="HG丸ｺﾞｼｯｸM-PRO" pitchFamily="50" charset="-128"/>
              </a:rPr>
              <a:t>循環型社会研究協会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テキスト ボックス 1"/>
          <p:cNvSpPr txBox="1">
            <a:spLocks noChangeArrowheads="1"/>
          </p:cNvSpPr>
          <p:nvPr/>
        </p:nvSpPr>
        <p:spPr bwMode="auto">
          <a:xfrm>
            <a:off x="928688" y="1392238"/>
            <a:ext cx="721518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600"/>
              <a:t>早期緑化の実現</a:t>
            </a: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214313" y="3065463"/>
            <a:ext cx="8643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3600"/>
              <a:t>植物生育障害重金属（</a:t>
            </a:r>
            <a:r>
              <a:rPr lang="en-US" altLang="ja-JP" sz="3600"/>
              <a:t>Al</a:t>
            </a:r>
            <a:r>
              <a:rPr lang="ja-JP" altLang="en-US" sz="3600"/>
              <a:t>等）の無害化</a:t>
            </a: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214313" y="4854575"/>
            <a:ext cx="8643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3600"/>
              <a:t>ＶＡ菌根菌の存在</a:t>
            </a:r>
          </a:p>
        </p:txBody>
      </p:sp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214313" y="3997325"/>
            <a:ext cx="8643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3600"/>
              <a:t>硝化作用の抑制→堆肥中の窒素固定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>
            <a:spLocks noChangeArrowheads="1"/>
          </p:cNvSpPr>
          <p:nvPr/>
        </p:nvSpPr>
        <p:spPr bwMode="auto">
          <a:xfrm>
            <a:off x="1000125" y="1655763"/>
            <a:ext cx="7143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4000"/>
              <a:t>カッセーチップ堆肥化工法は</a:t>
            </a:r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857250" y="3084513"/>
            <a:ext cx="7358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4000"/>
              <a:t>安心・安全・早期に緑化を行い</a:t>
            </a: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1000125" y="4506913"/>
            <a:ext cx="7143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4000"/>
              <a:t>土壌環境を改善します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テキスト ボックス 1"/>
          <p:cNvSpPr txBox="1">
            <a:spLocks noChangeArrowheads="1"/>
          </p:cNvSpPr>
          <p:nvPr/>
        </p:nvSpPr>
        <p:spPr bwMode="auto">
          <a:xfrm>
            <a:off x="971550" y="2276475"/>
            <a:ext cx="72850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5400">
                <a:latin typeface="ＭＳ 明朝" pitchFamily="17" charset="-128"/>
                <a:ea typeface="ＭＳ 明朝" pitchFamily="17" charset="-128"/>
              </a:rPr>
              <a:t>資源循環型社会構築</a:t>
            </a:r>
          </a:p>
        </p:txBody>
      </p:sp>
      <p:sp>
        <p:nvSpPr>
          <p:cNvPr id="28674" name="テキスト ボックス 1"/>
          <p:cNvSpPr txBox="1">
            <a:spLocks noChangeArrowheads="1"/>
          </p:cNvSpPr>
          <p:nvPr/>
        </p:nvSpPr>
        <p:spPr bwMode="auto">
          <a:xfrm>
            <a:off x="827088" y="5084763"/>
            <a:ext cx="75009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0">
                <a:latin typeface="HGP創英角ｺﾞｼｯｸUB" pitchFamily="50" charset="-128"/>
                <a:ea typeface="HGP創英角ｺﾞｼｯｸUB" pitchFamily="50" charset="-128"/>
              </a:rPr>
              <a:t>循環型社会研究協会</a:t>
            </a:r>
          </a:p>
        </p:txBody>
      </p:sp>
      <p:sp>
        <p:nvSpPr>
          <p:cNvPr id="28675" name="テキスト ボックス 1"/>
          <p:cNvSpPr txBox="1">
            <a:spLocks noChangeArrowheads="1"/>
          </p:cNvSpPr>
          <p:nvPr/>
        </p:nvSpPr>
        <p:spPr bwMode="auto">
          <a:xfrm>
            <a:off x="2555875" y="4005263"/>
            <a:ext cx="3959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3600">
                <a:latin typeface="ＭＳ 明朝" pitchFamily="17" charset="-128"/>
                <a:ea typeface="ＭＳ 明朝" pitchFamily="17" charset="-128"/>
              </a:rPr>
              <a:t>一般社団法人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28625" y="873125"/>
            <a:ext cx="82867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4400" dirty="0">
                <a:latin typeface="+mj-ea"/>
                <a:ea typeface="+mj-ea"/>
              </a:rPr>
              <a:t>岩手宮城内陸地震災害復旧工事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4375" y="2547938"/>
            <a:ext cx="82153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800" dirty="0">
                <a:latin typeface="+mj-ea"/>
                <a:ea typeface="+mj-ea"/>
              </a:rPr>
              <a:t>発注者：　東北森林管理局　岩手南部森林管理署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4375" y="3333750"/>
            <a:ext cx="82153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800" dirty="0">
                <a:latin typeface="+mj-ea"/>
                <a:ea typeface="+mj-ea"/>
              </a:rPr>
              <a:t>工事名：　磐井川</a:t>
            </a:r>
            <a:r>
              <a:rPr lang="en-US" altLang="ja-JP" sz="2800" dirty="0">
                <a:latin typeface="+mj-ea"/>
                <a:ea typeface="+mj-ea"/>
              </a:rPr>
              <a:t>Ⅱ</a:t>
            </a:r>
            <a:r>
              <a:rPr lang="ja-JP" altLang="en-US" sz="2800" dirty="0">
                <a:latin typeface="+mj-ea"/>
                <a:ea typeface="+mj-ea"/>
              </a:rPr>
              <a:t>治山工事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4375" y="4048125"/>
            <a:ext cx="82153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800" dirty="0">
                <a:latin typeface="+mj-ea"/>
                <a:ea typeface="+mj-ea"/>
              </a:rPr>
              <a:t>期　 間：　</a:t>
            </a:r>
            <a:r>
              <a:rPr lang="en-US" altLang="ja-JP" sz="2800" dirty="0">
                <a:latin typeface="+mj-ea"/>
                <a:ea typeface="+mj-ea"/>
              </a:rPr>
              <a:t>H20.12.12.</a:t>
            </a:r>
            <a:r>
              <a:rPr lang="ja-JP" altLang="en-US" sz="2800" dirty="0">
                <a:latin typeface="+mj-ea"/>
                <a:ea typeface="+mj-ea"/>
              </a:rPr>
              <a:t>～</a:t>
            </a:r>
            <a:r>
              <a:rPr lang="en-US" altLang="ja-JP" sz="2800" dirty="0">
                <a:latin typeface="+mj-ea"/>
                <a:ea typeface="+mj-ea"/>
              </a:rPr>
              <a:t>H21.6.15.</a:t>
            </a:r>
            <a:endParaRPr lang="ja-JP" altLang="en-US" sz="2800" dirty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4375" y="4762500"/>
            <a:ext cx="82153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800" dirty="0">
                <a:latin typeface="+mj-ea"/>
                <a:ea typeface="+mj-ea"/>
              </a:rPr>
              <a:t>区　 間：　岩手県一関市厳美町板川地内</a:t>
            </a:r>
            <a:endParaRPr lang="en-US" altLang="ja-JP" sz="28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4313" y="1598613"/>
            <a:ext cx="871537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4800" dirty="0">
                <a:latin typeface="+mj-ea"/>
                <a:ea typeface="+mj-ea"/>
              </a:rPr>
              <a:t>カッセーチップ堆肥化工法の特徴</a:t>
            </a:r>
            <a:endParaRPr lang="en-US" altLang="ja-JP" sz="4800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1214438" y="3003550"/>
            <a:ext cx="6715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600">
                <a:solidFill>
                  <a:srgbClr val="FFFF00"/>
                </a:solidFill>
                <a:latin typeface="HG丸ｺﾞｼｯｸM-PRO" pitchFamily="50" charset="-128"/>
              </a:rPr>
              <a:t>①重金属の常温永久無害固定化</a:t>
            </a:r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1214438" y="3925888"/>
            <a:ext cx="6572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600">
                <a:solidFill>
                  <a:srgbClr val="FFFF00"/>
                </a:solidFill>
                <a:latin typeface="HG丸ｺﾞｼｯｸM-PRO" pitchFamily="50" charset="-128"/>
              </a:rPr>
              <a:t>②硝酸態窒素の発生抑制</a:t>
            </a: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1214438" y="4783138"/>
            <a:ext cx="6572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600">
                <a:solidFill>
                  <a:srgbClr val="FFFF00"/>
                </a:solidFill>
                <a:latin typeface="HG丸ｺﾞｼｯｸM-PRO" pitchFamily="50" charset="-128"/>
              </a:rPr>
              <a:t>③地球温暖化ガスの発生抑制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グループ化 115"/>
          <p:cNvGrpSpPr>
            <a:grpSpLocks/>
          </p:cNvGrpSpPr>
          <p:nvPr/>
        </p:nvGrpSpPr>
        <p:grpSpPr bwMode="auto">
          <a:xfrm>
            <a:off x="1547813" y="1071563"/>
            <a:ext cx="5976937" cy="3070225"/>
            <a:chOff x="1547813" y="1071546"/>
            <a:chExt cx="5976937" cy="3070702"/>
          </a:xfrm>
        </p:grpSpPr>
        <p:grpSp>
          <p:nvGrpSpPr>
            <p:cNvPr id="18479" name="グループ化 47"/>
            <p:cNvGrpSpPr>
              <a:grpSpLocks/>
            </p:cNvGrpSpPr>
            <p:nvPr/>
          </p:nvGrpSpPr>
          <p:grpSpPr bwMode="auto">
            <a:xfrm>
              <a:off x="1547813" y="1071546"/>
              <a:ext cx="5976937" cy="2500330"/>
              <a:chOff x="1547813" y="1000109"/>
              <a:chExt cx="5976937" cy="2500330"/>
            </a:xfrm>
          </p:grpSpPr>
          <p:sp>
            <p:nvSpPr>
              <p:cNvPr id="18481" name="AutoShape 97"/>
              <p:cNvSpPr>
                <a:spLocks noChangeArrowheads="1"/>
              </p:cNvSpPr>
              <p:nvPr/>
            </p:nvSpPr>
            <p:spPr bwMode="auto">
              <a:xfrm>
                <a:off x="1547813" y="1000109"/>
                <a:ext cx="5976937" cy="2500330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endParaRPr lang="ja-JP" altLang="en-US"/>
              </a:p>
            </p:txBody>
          </p:sp>
          <p:sp>
            <p:nvSpPr>
              <p:cNvPr id="18482" name="Text Box 104"/>
              <p:cNvSpPr txBox="1">
                <a:spLocks noChangeArrowheads="1"/>
              </p:cNvSpPr>
              <p:nvPr/>
            </p:nvSpPr>
            <p:spPr bwMode="auto">
              <a:xfrm>
                <a:off x="1850331" y="1071546"/>
                <a:ext cx="5293437" cy="52322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ja-JP" altLang="en-US" sz="2800">
                    <a:ea typeface="HGP創英角ｺﾞｼｯｸUB" pitchFamily="50" charset="-128"/>
                  </a:rPr>
                  <a:t>ポリアクリルアミド重合無害化固化</a:t>
                </a:r>
              </a:p>
            </p:txBody>
          </p:sp>
        </p:grpSp>
        <p:cxnSp>
          <p:nvCxnSpPr>
            <p:cNvPr id="18480" name="直線矢印コネクタ 104"/>
            <p:cNvCxnSpPr>
              <a:cxnSpLocks noChangeShapeType="1"/>
            </p:cNvCxnSpPr>
            <p:nvPr/>
          </p:nvCxnSpPr>
          <p:spPr bwMode="auto">
            <a:xfrm rot="5400000" flipH="1" flipV="1">
              <a:off x="6465901" y="3891421"/>
              <a:ext cx="500066" cy="1588"/>
            </a:xfrm>
            <a:prstGeom prst="straightConnector1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6" name="グループ化 45"/>
          <p:cNvGrpSpPr>
            <a:grpSpLocks/>
          </p:cNvGrpSpPr>
          <p:nvPr/>
        </p:nvGrpSpPr>
        <p:grpSpPr bwMode="auto">
          <a:xfrm>
            <a:off x="1763713" y="1771650"/>
            <a:ext cx="2376487" cy="1512888"/>
            <a:chOff x="1763713" y="1700213"/>
            <a:chExt cx="2376487" cy="1512887"/>
          </a:xfrm>
        </p:grpSpPr>
        <p:sp>
          <p:nvSpPr>
            <p:cNvPr id="18477" name="AutoShape 81"/>
            <p:cNvSpPr>
              <a:spLocks noChangeArrowheads="1"/>
            </p:cNvSpPr>
            <p:nvPr/>
          </p:nvSpPr>
          <p:spPr bwMode="auto">
            <a:xfrm>
              <a:off x="1763713" y="1700213"/>
              <a:ext cx="2376487" cy="15128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8478" name="Text Box 83"/>
            <p:cNvSpPr txBox="1">
              <a:spLocks noChangeArrowheads="1"/>
            </p:cNvSpPr>
            <p:nvPr/>
          </p:nvSpPr>
          <p:spPr bwMode="auto">
            <a:xfrm>
              <a:off x="2051050" y="1773238"/>
              <a:ext cx="17272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000">
                  <a:solidFill>
                    <a:schemeClr val="bg1"/>
                  </a:solidFill>
                  <a:ea typeface="HGP創英角ｺﾞｼｯｸUB" pitchFamily="50" charset="-128"/>
                </a:rPr>
                <a:t>キレート結合</a:t>
              </a:r>
            </a:p>
          </p:txBody>
        </p:sp>
      </p:grpSp>
      <p:sp>
        <p:nvSpPr>
          <p:cNvPr id="18435" name="Line 2"/>
          <p:cNvSpPr>
            <a:spLocks noChangeShapeType="1"/>
          </p:cNvSpPr>
          <p:nvPr/>
        </p:nvSpPr>
        <p:spPr bwMode="auto">
          <a:xfrm>
            <a:off x="250825" y="908050"/>
            <a:ext cx="8642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09" name="グループ化 108"/>
          <p:cNvGrpSpPr>
            <a:grpSpLocks/>
          </p:cNvGrpSpPr>
          <p:nvPr/>
        </p:nvGrpSpPr>
        <p:grpSpPr bwMode="auto">
          <a:xfrm>
            <a:off x="3786188" y="4143375"/>
            <a:ext cx="1785937" cy="2286000"/>
            <a:chOff x="3786182" y="4143380"/>
            <a:chExt cx="1785950" cy="2286016"/>
          </a:xfrm>
        </p:grpSpPr>
        <p:sp>
          <p:nvSpPr>
            <p:cNvPr id="18475" name="角丸四角形 89"/>
            <p:cNvSpPr>
              <a:spLocks noChangeArrowheads="1"/>
            </p:cNvSpPr>
            <p:nvPr/>
          </p:nvSpPr>
          <p:spPr bwMode="auto">
            <a:xfrm>
              <a:off x="3786182" y="4143380"/>
              <a:ext cx="1785950" cy="2286016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6350" algn="ctr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01425" name="Text Box 49"/>
            <p:cNvSpPr txBox="1">
              <a:spLocks noChangeArrowheads="1"/>
            </p:cNvSpPr>
            <p:nvPr/>
          </p:nvSpPr>
          <p:spPr bwMode="auto">
            <a:xfrm>
              <a:off x="3817932" y="5072075"/>
              <a:ext cx="1724038" cy="400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solidFill>
                    <a:schemeClr val="accent4">
                      <a:lumMod val="10000"/>
                    </a:schemeClr>
                  </a:solidFill>
                  <a:latin typeface="+mj-ea"/>
                  <a:ea typeface="+mj-ea"/>
                </a:rPr>
                <a:t>バチルス菌群</a:t>
              </a:r>
            </a:p>
          </p:txBody>
        </p:sp>
      </p:grpSp>
      <p:sp>
        <p:nvSpPr>
          <p:cNvPr id="101452" name="Text Box 76"/>
          <p:cNvSpPr txBox="1">
            <a:spLocks noChangeArrowheads="1"/>
          </p:cNvSpPr>
          <p:nvPr/>
        </p:nvSpPr>
        <p:spPr bwMode="auto">
          <a:xfrm>
            <a:off x="1979613" y="2247900"/>
            <a:ext cx="1944687" cy="3968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ＭＳ Ｐゴシック" charset="-128"/>
                <a:ea typeface="ＭＳ Ｐゴシック" charset="-128"/>
              </a:rPr>
              <a:t>重金属イオン</a:t>
            </a:r>
          </a:p>
        </p:txBody>
      </p:sp>
      <p:sp>
        <p:nvSpPr>
          <p:cNvPr id="101455" name="Text Box 79"/>
          <p:cNvSpPr txBox="1">
            <a:spLocks noChangeArrowheads="1"/>
          </p:cNvSpPr>
          <p:nvPr/>
        </p:nvSpPr>
        <p:spPr bwMode="auto">
          <a:xfrm>
            <a:off x="1979613" y="2636838"/>
            <a:ext cx="1944687" cy="396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solidFill>
                  <a:srgbClr val="000000"/>
                </a:solidFill>
                <a:latin typeface="ＭＳ Ｐゴシック" charset="-128"/>
                <a:ea typeface="ＭＳ Ｐゴシック" charset="-128"/>
              </a:rPr>
              <a:t>腐植酸</a:t>
            </a:r>
          </a:p>
        </p:txBody>
      </p:sp>
      <p:grpSp>
        <p:nvGrpSpPr>
          <p:cNvPr id="47" name="グループ化 46"/>
          <p:cNvGrpSpPr>
            <a:grpSpLocks/>
          </p:cNvGrpSpPr>
          <p:nvPr/>
        </p:nvGrpSpPr>
        <p:grpSpPr bwMode="auto">
          <a:xfrm>
            <a:off x="4932363" y="1771650"/>
            <a:ext cx="2376487" cy="1512888"/>
            <a:chOff x="4932363" y="1700213"/>
            <a:chExt cx="2376487" cy="1512887"/>
          </a:xfrm>
        </p:grpSpPr>
        <p:sp>
          <p:nvSpPr>
            <p:cNvPr id="18473" name="AutoShape 89"/>
            <p:cNvSpPr>
              <a:spLocks noChangeArrowheads="1"/>
            </p:cNvSpPr>
            <p:nvPr/>
          </p:nvSpPr>
          <p:spPr bwMode="auto">
            <a:xfrm>
              <a:off x="4932363" y="1700213"/>
              <a:ext cx="2376487" cy="1512887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8474" name="Text Box 90"/>
            <p:cNvSpPr txBox="1">
              <a:spLocks noChangeArrowheads="1"/>
            </p:cNvSpPr>
            <p:nvPr/>
          </p:nvSpPr>
          <p:spPr bwMode="auto">
            <a:xfrm>
              <a:off x="5219700" y="1773238"/>
              <a:ext cx="1727200" cy="396875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000">
                  <a:solidFill>
                    <a:schemeClr val="bg1"/>
                  </a:solidFill>
                  <a:ea typeface="HGP創英角ｺﾞｼｯｸUB" pitchFamily="50" charset="-128"/>
                </a:rPr>
                <a:t>リン酸結合</a:t>
              </a:r>
            </a:p>
          </p:txBody>
        </p:sp>
      </p:grpSp>
      <p:sp>
        <p:nvSpPr>
          <p:cNvPr id="101468" name="Text Box 92"/>
          <p:cNvSpPr txBox="1">
            <a:spLocks noChangeArrowheads="1"/>
          </p:cNvSpPr>
          <p:nvPr/>
        </p:nvSpPr>
        <p:spPr bwMode="auto">
          <a:xfrm>
            <a:off x="5148263" y="2636838"/>
            <a:ext cx="1944687" cy="396875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solidFill>
                  <a:srgbClr val="000000"/>
                </a:solidFill>
                <a:latin typeface="ＭＳ Ｐゴシック" charset="-128"/>
                <a:ea typeface="ＭＳ Ｐゴシック" charset="-128"/>
              </a:rPr>
              <a:t>リン酸</a:t>
            </a:r>
          </a:p>
        </p:txBody>
      </p:sp>
      <p:sp>
        <p:nvSpPr>
          <p:cNvPr id="56" name="Text Box 76"/>
          <p:cNvSpPr txBox="1">
            <a:spLocks noChangeArrowheads="1"/>
          </p:cNvSpPr>
          <p:nvPr/>
        </p:nvSpPr>
        <p:spPr bwMode="auto">
          <a:xfrm>
            <a:off x="5157788" y="2262188"/>
            <a:ext cx="1944687" cy="3968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ＭＳ Ｐゴシック" charset="-128"/>
                <a:ea typeface="ＭＳ Ｐゴシック" charset="-128"/>
              </a:rPr>
              <a:t>重金属イオン</a:t>
            </a:r>
          </a:p>
        </p:txBody>
      </p:sp>
      <p:grpSp>
        <p:nvGrpSpPr>
          <p:cNvPr id="53" name="グループ化 52"/>
          <p:cNvGrpSpPr>
            <a:grpSpLocks/>
          </p:cNvGrpSpPr>
          <p:nvPr/>
        </p:nvGrpSpPr>
        <p:grpSpPr bwMode="auto">
          <a:xfrm>
            <a:off x="428625" y="4071938"/>
            <a:ext cx="2198688" cy="2357437"/>
            <a:chOff x="428596" y="4071942"/>
            <a:chExt cx="2198717" cy="2357454"/>
          </a:xfrm>
        </p:grpSpPr>
        <p:sp>
          <p:nvSpPr>
            <p:cNvPr id="18471" name="AutoShape 48"/>
            <p:cNvSpPr>
              <a:spLocks noChangeArrowheads="1"/>
            </p:cNvSpPr>
            <p:nvPr/>
          </p:nvSpPr>
          <p:spPr bwMode="auto">
            <a:xfrm>
              <a:off x="428596" y="4071942"/>
              <a:ext cx="2198717" cy="2357454"/>
            </a:xfrm>
            <a:prstGeom prst="roundRect">
              <a:avLst>
                <a:gd name="adj" fmla="val 16667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ja-JP" altLang="en-US">
                <a:latin typeface="HGS創英角ｺﾞｼｯｸUB" pitchFamily="50" charset="-128"/>
                <a:ea typeface="HGS創英角ｺﾞｼｯｸUB" pitchFamily="50" charset="-128"/>
              </a:endParaRPr>
            </a:p>
          </p:txBody>
        </p:sp>
        <p:sp>
          <p:nvSpPr>
            <p:cNvPr id="18472" name="Text Box 45"/>
            <p:cNvSpPr txBox="1">
              <a:spLocks noChangeArrowheads="1"/>
            </p:cNvSpPr>
            <p:nvPr/>
          </p:nvSpPr>
          <p:spPr bwMode="auto">
            <a:xfrm>
              <a:off x="900766" y="4157384"/>
              <a:ext cx="12105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solidFill>
                    <a:srgbClr val="FFFF00"/>
                  </a:solidFill>
                  <a:latin typeface="HGS創英角ｺﾞｼｯｸUB" pitchFamily="50" charset="-128"/>
                  <a:ea typeface="HGS創英角ｺﾞｼｯｸUB" pitchFamily="50" charset="-128"/>
                </a:rPr>
                <a:t>木チップ</a:t>
              </a:r>
            </a:p>
          </p:txBody>
        </p:sp>
      </p:grpSp>
      <p:sp>
        <p:nvSpPr>
          <p:cNvPr id="77" name="テキスト ボックス 76"/>
          <p:cNvSpPr txBox="1">
            <a:spLocks noChangeArrowheads="1"/>
          </p:cNvSpPr>
          <p:nvPr/>
        </p:nvSpPr>
        <p:spPr bwMode="auto">
          <a:xfrm>
            <a:off x="4324350" y="1714500"/>
            <a:ext cx="46037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800" b="1"/>
              <a:t>安心・安全</a:t>
            </a:r>
          </a:p>
        </p:txBody>
      </p:sp>
      <p:grpSp>
        <p:nvGrpSpPr>
          <p:cNvPr id="52" name="グループ化 51"/>
          <p:cNvGrpSpPr>
            <a:grpSpLocks/>
          </p:cNvGrpSpPr>
          <p:nvPr/>
        </p:nvGrpSpPr>
        <p:grpSpPr bwMode="auto">
          <a:xfrm>
            <a:off x="5959475" y="4143375"/>
            <a:ext cx="1928813" cy="1214438"/>
            <a:chOff x="5959756" y="4214818"/>
            <a:chExt cx="1928826" cy="1214446"/>
          </a:xfrm>
        </p:grpSpPr>
        <p:sp>
          <p:nvSpPr>
            <p:cNvPr id="93" name="角丸四角形 92"/>
            <p:cNvSpPr/>
            <p:nvPr/>
          </p:nvSpPr>
          <p:spPr bwMode="auto">
            <a:xfrm>
              <a:off x="5959756" y="4214818"/>
              <a:ext cx="1928826" cy="642942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63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101442" name="Text Box 66"/>
            <p:cNvSpPr txBox="1">
              <a:spLocks noChangeArrowheads="1"/>
            </p:cNvSpPr>
            <p:nvPr/>
          </p:nvSpPr>
          <p:spPr bwMode="auto">
            <a:xfrm>
              <a:off x="6061357" y="4335469"/>
              <a:ext cx="1725625" cy="401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有機ｶﾞﾗｽ樹脂</a:t>
              </a:r>
            </a:p>
          </p:txBody>
        </p:sp>
        <p:cxnSp>
          <p:nvCxnSpPr>
            <p:cNvPr id="18470" name="直線矢印コネクタ 85"/>
            <p:cNvCxnSpPr>
              <a:cxnSpLocks noChangeShapeType="1"/>
            </p:cNvCxnSpPr>
            <p:nvPr/>
          </p:nvCxnSpPr>
          <p:spPr bwMode="auto">
            <a:xfrm rot="5400000" flipH="1" flipV="1">
              <a:off x="6893735" y="5178437"/>
              <a:ext cx="500066" cy="1588"/>
            </a:xfrm>
            <a:prstGeom prst="straightConnector1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12" name="グループ化 111"/>
          <p:cNvGrpSpPr>
            <a:grpSpLocks/>
          </p:cNvGrpSpPr>
          <p:nvPr/>
        </p:nvGrpSpPr>
        <p:grpSpPr bwMode="auto">
          <a:xfrm>
            <a:off x="644525" y="4643438"/>
            <a:ext cx="1787525" cy="1543050"/>
            <a:chOff x="644042" y="4643446"/>
            <a:chExt cx="1787669" cy="1543118"/>
          </a:xfrm>
        </p:grpSpPr>
        <p:sp>
          <p:nvSpPr>
            <p:cNvPr id="18465" name="Text Box 45"/>
            <p:cNvSpPr txBox="1">
              <a:spLocks noChangeArrowheads="1"/>
            </p:cNvSpPr>
            <p:nvPr/>
          </p:nvSpPr>
          <p:spPr bwMode="auto">
            <a:xfrm>
              <a:off x="986718" y="4643446"/>
              <a:ext cx="107273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ＭＳ Ｐゴシック" charset="-128"/>
                  <a:ea typeface="ＭＳ Ｐゴシック" charset="-128"/>
                </a:rPr>
                <a:t>リグニン</a:t>
              </a:r>
            </a:p>
          </p:txBody>
        </p:sp>
        <p:sp>
          <p:nvSpPr>
            <p:cNvPr id="101422" name="Text Box 46"/>
            <p:cNvSpPr txBox="1">
              <a:spLocks noChangeArrowheads="1"/>
            </p:cNvSpPr>
            <p:nvPr/>
          </p:nvSpPr>
          <p:spPr bwMode="auto">
            <a:xfrm>
              <a:off x="858372" y="5214971"/>
              <a:ext cx="1373298" cy="400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セルロース</a:t>
              </a:r>
            </a:p>
          </p:txBody>
        </p:sp>
        <p:sp>
          <p:nvSpPr>
            <p:cNvPr id="101423" name="Text Box 47"/>
            <p:cNvSpPr txBox="1">
              <a:spLocks noChangeArrowheads="1"/>
            </p:cNvSpPr>
            <p:nvPr/>
          </p:nvSpPr>
          <p:spPr bwMode="auto">
            <a:xfrm>
              <a:off x="644042" y="5786496"/>
              <a:ext cx="1787669" cy="400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ヘミセルロース</a:t>
              </a:r>
            </a:p>
          </p:txBody>
        </p:sp>
      </p:grpSp>
      <p:grpSp>
        <p:nvGrpSpPr>
          <p:cNvPr id="115" name="グループ化 114"/>
          <p:cNvGrpSpPr>
            <a:grpSpLocks/>
          </p:cNvGrpSpPr>
          <p:nvPr/>
        </p:nvGrpSpPr>
        <p:grpSpPr bwMode="auto">
          <a:xfrm>
            <a:off x="2643188" y="4175125"/>
            <a:ext cx="1071562" cy="398463"/>
            <a:chOff x="2643174" y="4174672"/>
            <a:chExt cx="1071570" cy="398924"/>
          </a:xfrm>
        </p:grpSpPr>
        <p:sp>
          <p:nvSpPr>
            <p:cNvPr id="18463" name="Text Box 53"/>
            <p:cNvSpPr txBox="1">
              <a:spLocks noChangeArrowheads="1"/>
            </p:cNvSpPr>
            <p:nvPr/>
          </p:nvSpPr>
          <p:spPr bwMode="auto">
            <a:xfrm>
              <a:off x="2906936" y="4174672"/>
              <a:ext cx="692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solidFill>
                    <a:srgbClr val="FF00FF"/>
                  </a:solidFill>
                  <a:latin typeface="HGS創英角ｺﾞｼｯｸUB" pitchFamily="50" charset="-128"/>
                  <a:ea typeface="HGS創英角ｺﾞｼｯｸUB" pitchFamily="50" charset="-128"/>
                </a:rPr>
                <a:t>硫酸</a:t>
              </a:r>
            </a:p>
          </p:txBody>
        </p:sp>
        <p:cxnSp>
          <p:nvCxnSpPr>
            <p:cNvPr id="18464" name="直線矢印コネクタ 91"/>
            <p:cNvCxnSpPr>
              <a:cxnSpLocks noChangeShapeType="1"/>
            </p:cNvCxnSpPr>
            <p:nvPr/>
          </p:nvCxnSpPr>
          <p:spPr bwMode="auto">
            <a:xfrm rot="10800000">
              <a:off x="2643174" y="4572008"/>
              <a:ext cx="1071570" cy="1588"/>
            </a:xfrm>
            <a:prstGeom prst="straightConnector1">
              <a:avLst/>
            </a:prstGeom>
            <a:noFill/>
            <a:ln w="76200" algn="ctr">
              <a:solidFill>
                <a:srgbClr val="FF00FF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10" name="グループ化 109"/>
          <p:cNvGrpSpPr>
            <a:grpSpLocks/>
          </p:cNvGrpSpPr>
          <p:nvPr/>
        </p:nvGrpSpPr>
        <p:grpSpPr bwMode="auto">
          <a:xfrm>
            <a:off x="5643563" y="5500688"/>
            <a:ext cx="3000375" cy="785812"/>
            <a:chOff x="5643570" y="5357826"/>
            <a:chExt cx="3000396" cy="785818"/>
          </a:xfrm>
        </p:grpSpPr>
        <p:sp>
          <p:nvSpPr>
            <p:cNvPr id="96" name="角丸四角形 95"/>
            <p:cNvSpPr/>
            <p:nvPr/>
          </p:nvSpPr>
          <p:spPr bwMode="auto">
            <a:xfrm>
              <a:off x="6715139" y="5357826"/>
              <a:ext cx="1928827" cy="642942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101439" name="Text Box 63"/>
            <p:cNvSpPr txBox="1">
              <a:spLocks noChangeArrowheads="1"/>
            </p:cNvSpPr>
            <p:nvPr/>
          </p:nvSpPr>
          <p:spPr bwMode="auto">
            <a:xfrm>
              <a:off x="6900879" y="5478477"/>
              <a:ext cx="1557348" cy="401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ﾎﾟﾘｱｸﾘﾙｱﾐﾝ</a:t>
              </a:r>
            </a:p>
          </p:txBody>
        </p:sp>
        <p:grpSp>
          <p:nvGrpSpPr>
            <p:cNvPr id="18460" name="グループ化 102"/>
            <p:cNvGrpSpPr>
              <a:grpSpLocks/>
            </p:cNvGrpSpPr>
            <p:nvPr/>
          </p:nvGrpSpPr>
          <p:grpSpPr bwMode="auto">
            <a:xfrm>
              <a:off x="5643570" y="5722269"/>
              <a:ext cx="1000132" cy="421375"/>
              <a:chOff x="5643570" y="5286388"/>
              <a:chExt cx="1000132" cy="421375"/>
            </a:xfrm>
          </p:grpSpPr>
          <p:sp>
            <p:nvSpPr>
              <p:cNvPr id="18461" name="Text Box 94"/>
              <p:cNvSpPr txBox="1">
                <a:spLocks noChangeArrowheads="1"/>
              </p:cNvSpPr>
              <p:nvPr/>
            </p:nvSpPr>
            <p:spPr bwMode="auto">
              <a:xfrm>
                <a:off x="5730654" y="5310888"/>
                <a:ext cx="6921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ja-JP" altLang="en-US" sz="2000">
                    <a:latin typeface="HGS創英角ｺﾞｼｯｸUB" pitchFamily="50" charset="-128"/>
                    <a:ea typeface="HGS創英角ｺﾞｼｯｸUB" pitchFamily="50" charset="-128"/>
                  </a:rPr>
                  <a:t>生成</a:t>
                </a:r>
              </a:p>
            </p:txBody>
          </p:sp>
          <p:cxnSp>
            <p:nvCxnSpPr>
              <p:cNvPr id="18462" name="直線矢印コネクタ 98"/>
              <p:cNvCxnSpPr>
                <a:cxnSpLocks noChangeShapeType="1"/>
              </p:cNvCxnSpPr>
              <p:nvPr/>
            </p:nvCxnSpPr>
            <p:spPr bwMode="auto">
              <a:xfrm>
                <a:off x="5643570" y="5286388"/>
                <a:ext cx="1000132" cy="2223"/>
              </a:xfrm>
              <a:prstGeom prst="straightConnector1">
                <a:avLst/>
              </a:prstGeom>
              <a:noFill/>
              <a:ln w="762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18448" name="テキスト ボックス 105"/>
          <p:cNvSpPr txBox="1">
            <a:spLocks noChangeArrowheads="1"/>
          </p:cNvSpPr>
          <p:nvPr/>
        </p:nvSpPr>
        <p:spPr bwMode="auto">
          <a:xfrm>
            <a:off x="928688" y="142875"/>
            <a:ext cx="728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4000"/>
              <a:t>重金属の常温永久無害固定化</a:t>
            </a:r>
          </a:p>
        </p:txBody>
      </p:sp>
      <p:grpSp>
        <p:nvGrpSpPr>
          <p:cNvPr id="114" name="グループ化 113"/>
          <p:cNvGrpSpPr>
            <a:grpSpLocks/>
          </p:cNvGrpSpPr>
          <p:nvPr/>
        </p:nvGrpSpPr>
        <p:grpSpPr bwMode="auto">
          <a:xfrm>
            <a:off x="571500" y="4643438"/>
            <a:ext cx="3211513" cy="1571625"/>
            <a:chOff x="571472" y="4643446"/>
            <a:chExt cx="3210852" cy="1571636"/>
          </a:xfrm>
        </p:grpSpPr>
        <p:sp>
          <p:nvSpPr>
            <p:cNvPr id="18450" name="Text Box 62"/>
            <p:cNvSpPr txBox="1">
              <a:spLocks noChangeArrowheads="1"/>
            </p:cNvSpPr>
            <p:nvPr/>
          </p:nvSpPr>
          <p:spPr bwMode="auto">
            <a:xfrm>
              <a:off x="2571736" y="5786454"/>
              <a:ext cx="12105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solidFill>
                    <a:schemeClr val="hlink"/>
                  </a:solidFill>
                  <a:latin typeface="HGS創英角ｺﾞｼｯｸUB" pitchFamily="50" charset="-128"/>
                  <a:ea typeface="HGS創英角ｺﾞｼｯｸUB" pitchFamily="50" charset="-128"/>
                </a:rPr>
                <a:t>取り込む</a:t>
              </a:r>
            </a:p>
          </p:txBody>
        </p:sp>
        <p:sp>
          <p:nvSpPr>
            <p:cNvPr id="18451" name="角丸四角形 64"/>
            <p:cNvSpPr>
              <a:spLocks noChangeArrowheads="1"/>
            </p:cNvSpPr>
            <p:nvPr/>
          </p:nvSpPr>
          <p:spPr bwMode="auto">
            <a:xfrm>
              <a:off x="571472" y="5786454"/>
              <a:ext cx="1928826" cy="428628"/>
            </a:xfrm>
            <a:prstGeom prst="roundRect">
              <a:avLst>
                <a:gd name="adj" fmla="val 16667"/>
              </a:avLst>
            </a:prstGeom>
            <a:noFill/>
            <a:ln w="76200" algn="ctr">
              <a:solidFill>
                <a:srgbClr val="FFC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8452" name="角丸四角形 54"/>
            <p:cNvSpPr>
              <a:spLocks noChangeArrowheads="1"/>
            </p:cNvSpPr>
            <p:nvPr/>
          </p:nvSpPr>
          <p:spPr bwMode="auto">
            <a:xfrm>
              <a:off x="571472" y="5214950"/>
              <a:ext cx="1928826" cy="428628"/>
            </a:xfrm>
            <a:prstGeom prst="roundRect">
              <a:avLst>
                <a:gd name="adj" fmla="val 16667"/>
              </a:avLst>
            </a:prstGeom>
            <a:noFill/>
            <a:ln w="76200" algn="ctr">
              <a:solidFill>
                <a:srgbClr val="FFC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8453" name="角丸四角形 56"/>
            <p:cNvSpPr>
              <a:spLocks noChangeArrowheads="1"/>
            </p:cNvSpPr>
            <p:nvPr/>
          </p:nvSpPr>
          <p:spPr bwMode="auto">
            <a:xfrm>
              <a:off x="571472" y="4643446"/>
              <a:ext cx="1928826" cy="428628"/>
            </a:xfrm>
            <a:prstGeom prst="roundRect">
              <a:avLst>
                <a:gd name="adj" fmla="val 16667"/>
              </a:avLst>
            </a:prstGeom>
            <a:noFill/>
            <a:ln w="76200" algn="ctr">
              <a:solidFill>
                <a:srgbClr val="FFC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cxnSp>
          <p:nvCxnSpPr>
            <p:cNvPr id="18454" name="直線コネクタ 78"/>
            <p:cNvCxnSpPr>
              <a:cxnSpLocks noChangeShapeType="1"/>
              <a:stCxn id="18453" idx="3"/>
            </p:cNvCxnSpPr>
            <p:nvPr/>
          </p:nvCxnSpPr>
          <p:spPr bwMode="auto">
            <a:xfrm>
              <a:off x="2500298" y="4857760"/>
              <a:ext cx="500066" cy="571504"/>
            </a:xfrm>
            <a:prstGeom prst="line">
              <a:avLst/>
            </a:prstGeom>
            <a:noFill/>
            <a:ln w="76200" algn="ctr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18455" name="直線コネクタ 80"/>
            <p:cNvCxnSpPr>
              <a:cxnSpLocks noChangeShapeType="1"/>
              <a:stCxn id="18452" idx="3"/>
            </p:cNvCxnSpPr>
            <p:nvPr/>
          </p:nvCxnSpPr>
          <p:spPr bwMode="auto">
            <a:xfrm>
              <a:off x="2500298" y="5429264"/>
              <a:ext cx="500066" cy="1588"/>
            </a:xfrm>
            <a:prstGeom prst="line">
              <a:avLst/>
            </a:prstGeom>
            <a:noFill/>
            <a:ln w="76200" algn="ctr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18456" name="直線コネクタ 82"/>
            <p:cNvCxnSpPr>
              <a:cxnSpLocks noChangeShapeType="1"/>
              <a:stCxn id="18451" idx="3"/>
            </p:cNvCxnSpPr>
            <p:nvPr/>
          </p:nvCxnSpPr>
          <p:spPr bwMode="auto">
            <a:xfrm flipV="1">
              <a:off x="2500298" y="5429264"/>
              <a:ext cx="500066" cy="571504"/>
            </a:xfrm>
            <a:prstGeom prst="line">
              <a:avLst/>
            </a:prstGeom>
            <a:noFill/>
            <a:ln w="76200" algn="ctr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18457" name="直線矢印コネクタ 107"/>
            <p:cNvCxnSpPr>
              <a:cxnSpLocks noChangeShapeType="1"/>
            </p:cNvCxnSpPr>
            <p:nvPr/>
          </p:nvCxnSpPr>
          <p:spPr bwMode="auto">
            <a:xfrm>
              <a:off x="3000364" y="5429264"/>
              <a:ext cx="714380" cy="1588"/>
            </a:xfrm>
            <a:prstGeom prst="straightConnector1">
              <a:avLst/>
            </a:prstGeom>
            <a:noFill/>
            <a:ln w="76200" algn="ctr">
              <a:solidFill>
                <a:srgbClr val="FFC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52" grpId="0" animBg="1"/>
      <p:bldP spid="101455" grpId="0" animBg="1"/>
      <p:bldP spid="101468" grpId="0" animBg="1"/>
      <p:bldP spid="56" grpId="0" animBg="1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Line 2"/>
          <p:cNvSpPr>
            <a:spLocks noChangeShapeType="1"/>
          </p:cNvSpPr>
          <p:nvPr/>
        </p:nvSpPr>
        <p:spPr bwMode="auto">
          <a:xfrm>
            <a:off x="250825" y="908050"/>
            <a:ext cx="8642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70" name="Text Box 18"/>
          <p:cNvSpPr txBox="1">
            <a:spLocks noChangeArrowheads="1"/>
          </p:cNvSpPr>
          <p:nvPr/>
        </p:nvSpPr>
        <p:spPr bwMode="auto">
          <a:xfrm>
            <a:off x="336550" y="1047750"/>
            <a:ext cx="2338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>
                <a:latin typeface="HGS創英角ｺﾞｼｯｸUB" pitchFamily="50" charset="-128"/>
                <a:ea typeface="HGS創英角ｺﾞｼｯｸUB" pitchFamily="50" charset="-128"/>
              </a:rPr>
              <a:t>＜硝化作用＞</a:t>
            </a:r>
          </a:p>
        </p:txBody>
      </p:sp>
      <p:grpSp>
        <p:nvGrpSpPr>
          <p:cNvPr id="48" name="グループ化 47"/>
          <p:cNvGrpSpPr>
            <a:grpSpLocks/>
          </p:cNvGrpSpPr>
          <p:nvPr/>
        </p:nvGrpSpPr>
        <p:grpSpPr bwMode="auto">
          <a:xfrm>
            <a:off x="466725" y="1706563"/>
            <a:ext cx="2592388" cy="720725"/>
            <a:chOff x="466725" y="1706570"/>
            <a:chExt cx="2592388" cy="720725"/>
          </a:xfrm>
        </p:grpSpPr>
        <p:sp>
          <p:nvSpPr>
            <p:cNvPr id="20532" name="Oval 20"/>
            <p:cNvSpPr>
              <a:spLocks noChangeArrowheads="1"/>
            </p:cNvSpPr>
            <p:nvPr/>
          </p:nvSpPr>
          <p:spPr bwMode="auto">
            <a:xfrm>
              <a:off x="466725" y="1706570"/>
              <a:ext cx="2592388" cy="7207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00371" name="Text Box 19"/>
            <p:cNvSpPr txBox="1">
              <a:spLocks noChangeArrowheads="1"/>
            </p:cNvSpPr>
            <p:nvPr/>
          </p:nvSpPr>
          <p:spPr bwMode="auto">
            <a:xfrm>
              <a:off x="639763" y="1851032"/>
              <a:ext cx="21018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アンモニア態窒素</a:t>
              </a:r>
            </a:p>
          </p:txBody>
        </p:sp>
      </p:grpSp>
      <p:grpSp>
        <p:nvGrpSpPr>
          <p:cNvPr id="100413" name="Group 61"/>
          <p:cNvGrpSpPr>
            <a:grpSpLocks/>
          </p:cNvGrpSpPr>
          <p:nvPr/>
        </p:nvGrpSpPr>
        <p:grpSpPr bwMode="auto">
          <a:xfrm>
            <a:off x="2916238" y="1706563"/>
            <a:ext cx="3095625" cy="720725"/>
            <a:chOff x="1837" y="981"/>
            <a:chExt cx="1950" cy="454"/>
          </a:xfrm>
        </p:grpSpPr>
        <p:sp>
          <p:nvSpPr>
            <p:cNvPr id="20529" name="Oval 21"/>
            <p:cNvSpPr>
              <a:spLocks noChangeArrowheads="1"/>
            </p:cNvSpPr>
            <p:nvPr/>
          </p:nvSpPr>
          <p:spPr bwMode="auto">
            <a:xfrm>
              <a:off x="2154" y="981"/>
              <a:ext cx="1633" cy="45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00374" name="Text Box 22"/>
            <p:cNvSpPr txBox="1">
              <a:spLocks noChangeArrowheads="1"/>
            </p:cNvSpPr>
            <p:nvPr/>
          </p:nvSpPr>
          <p:spPr bwMode="auto">
            <a:xfrm>
              <a:off x="2578" y="1072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亜硝酸菌</a:t>
              </a:r>
            </a:p>
          </p:txBody>
        </p:sp>
        <p:sp>
          <p:nvSpPr>
            <p:cNvPr id="20531" name="Line 25"/>
            <p:cNvSpPr>
              <a:spLocks noChangeShapeType="1"/>
            </p:cNvSpPr>
            <p:nvPr/>
          </p:nvSpPr>
          <p:spPr bwMode="auto">
            <a:xfrm>
              <a:off x="1837" y="1208"/>
              <a:ext cx="54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0" name="グループ化 49"/>
          <p:cNvGrpSpPr>
            <a:grpSpLocks/>
          </p:cNvGrpSpPr>
          <p:nvPr/>
        </p:nvGrpSpPr>
        <p:grpSpPr bwMode="auto">
          <a:xfrm>
            <a:off x="3708400" y="2282825"/>
            <a:ext cx="1943100" cy="1370013"/>
            <a:chOff x="3708400" y="2282832"/>
            <a:chExt cx="1943100" cy="1370013"/>
          </a:xfrm>
        </p:grpSpPr>
        <p:sp>
          <p:nvSpPr>
            <p:cNvPr id="20526" name="AutoShape 28"/>
            <p:cNvSpPr>
              <a:spLocks noChangeArrowheads="1"/>
            </p:cNvSpPr>
            <p:nvPr/>
          </p:nvSpPr>
          <p:spPr bwMode="auto">
            <a:xfrm>
              <a:off x="3708400" y="2932120"/>
              <a:ext cx="1943100" cy="72072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00378" name="Text Box 26"/>
            <p:cNvSpPr txBox="1">
              <a:spLocks noChangeArrowheads="1"/>
            </p:cNvSpPr>
            <p:nvPr/>
          </p:nvSpPr>
          <p:spPr bwMode="auto">
            <a:xfrm>
              <a:off x="3779838" y="3076582"/>
              <a:ext cx="1649412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Ｎ</a:t>
              </a:r>
              <a:r>
                <a:rPr lang="ja-JP" altLang="en-US" sz="2000" baseline="-25000" dirty="0">
                  <a:latin typeface="+mj-ea"/>
                  <a:ea typeface="+mj-ea"/>
                </a:rPr>
                <a:t>２</a:t>
              </a:r>
              <a:r>
                <a:rPr lang="ja-JP" altLang="en-US" sz="2000" dirty="0">
                  <a:latin typeface="+mj-ea"/>
                  <a:ea typeface="+mj-ea"/>
                </a:rPr>
                <a:t>Ｏ</a:t>
              </a:r>
              <a:r>
                <a:rPr lang="ja-JP" altLang="en-US" sz="2000" baseline="-25000" dirty="0">
                  <a:latin typeface="+mj-ea"/>
                  <a:ea typeface="+mj-ea"/>
                </a:rPr>
                <a:t> </a:t>
              </a:r>
              <a:r>
                <a:rPr lang="en-US" altLang="ja-JP" sz="1050" dirty="0">
                  <a:latin typeface="+mj-ea"/>
                  <a:ea typeface="+mj-ea"/>
                </a:rPr>
                <a:t>(</a:t>
              </a:r>
              <a:r>
                <a:rPr lang="ja-JP" altLang="en-US" sz="1050" dirty="0">
                  <a:latin typeface="+mj-ea"/>
                  <a:ea typeface="+mj-ea"/>
                </a:rPr>
                <a:t>一酸化二窒素</a:t>
              </a:r>
              <a:r>
                <a:rPr lang="en-US" altLang="ja-JP" sz="1050" dirty="0">
                  <a:latin typeface="+mj-ea"/>
                  <a:ea typeface="+mj-ea"/>
                </a:rPr>
                <a:t>)</a:t>
              </a:r>
            </a:p>
          </p:txBody>
        </p:sp>
        <p:sp>
          <p:nvSpPr>
            <p:cNvPr id="20528" name="Line 29"/>
            <p:cNvSpPr>
              <a:spLocks noChangeShapeType="1"/>
            </p:cNvSpPr>
            <p:nvPr/>
          </p:nvSpPr>
          <p:spPr bwMode="auto">
            <a:xfrm>
              <a:off x="4716463" y="2282832"/>
              <a:ext cx="0" cy="64928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0415" name="Group 63"/>
          <p:cNvGrpSpPr>
            <a:grpSpLocks/>
          </p:cNvGrpSpPr>
          <p:nvPr/>
        </p:nvGrpSpPr>
        <p:grpSpPr bwMode="auto">
          <a:xfrm>
            <a:off x="5580063" y="1706563"/>
            <a:ext cx="3384550" cy="1370012"/>
            <a:chOff x="3515" y="981"/>
            <a:chExt cx="2132" cy="863"/>
          </a:xfrm>
        </p:grpSpPr>
        <p:sp>
          <p:nvSpPr>
            <p:cNvPr id="20523" name="Oval 23"/>
            <p:cNvSpPr>
              <a:spLocks noChangeArrowheads="1"/>
            </p:cNvSpPr>
            <p:nvPr/>
          </p:nvSpPr>
          <p:spPr bwMode="auto">
            <a:xfrm>
              <a:off x="4014" y="981"/>
              <a:ext cx="1633" cy="45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00376" name="Text Box 24"/>
            <p:cNvSpPr txBox="1">
              <a:spLocks noChangeArrowheads="1"/>
            </p:cNvSpPr>
            <p:nvPr/>
          </p:nvSpPr>
          <p:spPr bwMode="auto">
            <a:xfrm>
              <a:off x="4513" y="1072"/>
              <a:ext cx="5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硝酸菌</a:t>
              </a:r>
            </a:p>
          </p:txBody>
        </p:sp>
        <p:sp>
          <p:nvSpPr>
            <p:cNvPr id="20525" name="Line 30"/>
            <p:cNvSpPr>
              <a:spLocks noChangeShapeType="1"/>
            </p:cNvSpPr>
            <p:nvPr/>
          </p:nvSpPr>
          <p:spPr bwMode="auto">
            <a:xfrm flipV="1">
              <a:off x="3515" y="1299"/>
              <a:ext cx="817" cy="545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1" name="グループ化 50"/>
          <p:cNvGrpSpPr>
            <a:grpSpLocks/>
          </p:cNvGrpSpPr>
          <p:nvPr/>
        </p:nvGrpSpPr>
        <p:grpSpPr bwMode="auto">
          <a:xfrm>
            <a:off x="6732588" y="2282825"/>
            <a:ext cx="1943100" cy="1370013"/>
            <a:chOff x="6732588" y="2282832"/>
            <a:chExt cx="1943100" cy="1370013"/>
          </a:xfrm>
        </p:grpSpPr>
        <p:sp>
          <p:nvSpPr>
            <p:cNvPr id="20520" name="AutoShape 31"/>
            <p:cNvSpPr>
              <a:spLocks noChangeArrowheads="1"/>
            </p:cNvSpPr>
            <p:nvPr/>
          </p:nvSpPr>
          <p:spPr bwMode="auto">
            <a:xfrm>
              <a:off x="6732588" y="2932120"/>
              <a:ext cx="1943100" cy="720725"/>
            </a:xfrm>
            <a:prstGeom prst="octagon">
              <a:avLst>
                <a:gd name="adj" fmla="val 29287"/>
              </a:avLst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00384" name="Text Box 32"/>
            <p:cNvSpPr txBox="1">
              <a:spLocks noChangeArrowheads="1"/>
            </p:cNvSpPr>
            <p:nvPr/>
          </p:nvSpPr>
          <p:spPr bwMode="auto">
            <a:xfrm>
              <a:off x="6937375" y="3076582"/>
              <a:ext cx="15335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ＮＯ</a:t>
              </a:r>
              <a:r>
                <a:rPr lang="ja-JP" altLang="en-US" sz="2000" baseline="-25000" dirty="0">
                  <a:latin typeface="+mj-ea"/>
                  <a:ea typeface="+mj-ea"/>
                </a:rPr>
                <a:t>３</a:t>
              </a:r>
              <a:r>
                <a:rPr lang="ja-JP" altLang="en-US" sz="2000" baseline="30000" dirty="0">
                  <a:latin typeface="+mj-ea"/>
                  <a:ea typeface="+mj-ea"/>
                </a:rPr>
                <a:t>－</a:t>
              </a:r>
              <a:r>
                <a:rPr lang="ja-JP" altLang="en-US" sz="2000" baseline="-25000" dirty="0">
                  <a:latin typeface="+mj-ea"/>
                  <a:ea typeface="+mj-ea"/>
                </a:rPr>
                <a:t> </a:t>
              </a:r>
              <a:r>
                <a:rPr lang="en-US" altLang="ja-JP" sz="1800" dirty="0">
                  <a:latin typeface="+mj-ea"/>
                  <a:ea typeface="+mj-ea"/>
                </a:rPr>
                <a:t>(</a:t>
              </a:r>
              <a:r>
                <a:rPr lang="ja-JP" altLang="en-US" sz="1800" dirty="0">
                  <a:latin typeface="+mj-ea"/>
                  <a:ea typeface="+mj-ea"/>
                </a:rPr>
                <a:t>硝酸</a:t>
              </a:r>
              <a:r>
                <a:rPr lang="en-US" altLang="ja-JP" sz="1800" dirty="0">
                  <a:latin typeface="+mj-ea"/>
                  <a:ea typeface="+mj-ea"/>
                </a:rPr>
                <a:t>)</a:t>
              </a:r>
            </a:p>
          </p:txBody>
        </p:sp>
        <p:sp>
          <p:nvSpPr>
            <p:cNvPr id="20522" name="Line 33"/>
            <p:cNvSpPr>
              <a:spLocks noChangeShapeType="1"/>
            </p:cNvSpPr>
            <p:nvPr/>
          </p:nvSpPr>
          <p:spPr bwMode="auto">
            <a:xfrm>
              <a:off x="7653338" y="2282832"/>
              <a:ext cx="0" cy="64928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0394" name="Text Box 42"/>
          <p:cNvSpPr txBox="1">
            <a:spLocks noChangeArrowheads="1"/>
          </p:cNvSpPr>
          <p:nvPr/>
        </p:nvSpPr>
        <p:spPr bwMode="auto">
          <a:xfrm>
            <a:off x="307975" y="4467225"/>
            <a:ext cx="3057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>
                <a:latin typeface="HGS創英角ｺﾞｼｯｸUB" pitchFamily="50" charset="-128"/>
                <a:ea typeface="HGS創英角ｺﾞｼｯｸUB" pitchFamily="50" charset="-128"/>
              </a:rPr>
              <a:t>＜カッセー工法＞</a:t>
            </a:r>
          </a:p>
        </p:txBody>
      </p:sp>
      <p:grpSp>
        <p:nvGrpSpPr>
          <p:cNvPr id="52" name="グループ化 51"/>
          <p:cNvGrpSpPr>
            <a:grpSpLocks/>
          </p:cNvGrpSpPr>
          <p:nvPr/>
        </p:nvGrpSpPr>
        <p:grpSpPr bwMode="auto">
          <a:xfrm>
            <a:off x="466725" y="5372100"/>
            <a:ext cx="2592388" cy="720725"/>
            <a:chOff x="466725" y="5372100"/>
            <a:chExt cx="2592388" cy="720725"/>
          </a:xfrm>
        </p:grpSpPr>
        <p:sp>
          <p:nvSpPr>
            <p:cNvPr id="20518" name="Oval 43"/>
            <p:cNvSpPr>
              <a:spLocks noChangeArrowheads="1"/>
            </p:cNvSpPr>
            <p:nvPr/>
          </p:nvSpPr>
          <p:spPr bwMode="auto">
            <a:xfrm>
              <a:off x="466725" y="5372100"/>
              <a:ext cx="2592388" cy="7207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00396" name="Text Box 44"/>
            <p:cNvSpPr txBox="1">
              <a:spLocks noChangeArrowheads="1"/>
            </p:cNvSpPr>
            <p:nvPr/>
          </p:nvSpPr>
          <p:spPr bwMode="auto">
            <a:xfrm>
              <a:off x="668338" y="5516563"/>
              <a:ext cx="21018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アンモニア態窒素</a:t>
              </a:r>
            </a:p>
          </p:txBody>
        </p:sp>
      </p:grpSp>
      <p:grpSp>
        <p:nvGrpSpPr>
          <p:cNvPr id="53" name="グループ化 52"/>
          <p:cNvGrpSpPr>
            <a:grpSpLocks/>
          </p:cNvGrpSpPr>
          <p:nvPr/>
        </p:nvGrpSpPr>
        <p:grpSpPr bwMode="auto">
          <a:xfrm>
            <a:off x="2916238" y="4868863"/>
            <a:ext cx="3095625" cy="1728787"/>
            <a:chOff x="2916238" y="4868863"/>
            <a:chExt cx="3095626" cy="1728787"/>
          </a:xfrm>
        </p:grpSpPr>
        <p:sp>
          <p:nvSpPr>
            <p:cNvPr id="20512" name="Oval 45"/>
            <p:cNvSpPr>
              <a:spLocks noChangeArrowheads="1"/>
            </p:cNvSpPr>
            <p:nvPr/>
          </p:nvSpPr>
          <p:spPr bwMode="auto">
            <a:xfrm>
              <a:off x="3419476" y="4868863"/>
              <a:ext cx="2592388" cy="1728787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00398" name="Text Box 46"/>
            <p:cNvSpPr txBox="1">
              <a:spLocks noChangeArrowheads="1"/>
            </p:cNvSpPr>
            <p:nvPr/>
          </p:nvSpPr>
          <p:spPr bwMode="auto">
            <a:xfrm>
              <a:off x="3948113" y="5013325"/>
              <a:ext cx="14668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バチルス菌</a:t>
              </a:r>
            </a:p>
          </p:txBody>
        </p:sp>
        <p:sp>
          <p:nvSpPr>
            <p:cNvPr id="100399" name="Text Box 47"/>
            <p:cNvSpPr txBox="1">
              <a:spLocks noChangeArrowheads="1"/>
            </p:cNvSpPr>
            <p:nvPr/>
          </p:nvSpPr>
          <p:spPr bwMode="auto">
            <a:xfrm>
              <a:off x="4092575" y="5373688"/>
              <a:ext cx="10382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クロレラ</a:t>
              </a:r>
            </a:p>
          </p:txBody>
        </p:sp>
        <p:sp>
          <p:nvSpPr>
            <p:cNvPr id="100400" name="Text Box 48"/>
            <p:cNvSpPr txBox="1">
              <a:spLocks noChangeArrowheads="1"/>
            </p:cNvSpPr>
            <p:nvPr/>
          </p:nvSpPr>
          <p:spPr bwMode="auto">
            <a:xfrm>
              <a:off x="4194175" y="5734050"/>
              <a:ext cx="946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乳酸菌</a:t>
              </a:r>
            </a:p>
          </p:txBody>
        </p:sp>
        <p:sp>
          <p:nvSpPr>
            <p:cNvPr id="100401" name="Text Box 49"/>
            <p:cNvSpPr txBox="1">
              <a:spLocks noChangeArrowheads="1"/>
            </p:cNvSpPr>
            <p:nvPr/>
          </p:nvSpPr>
          <p:spPr bwMode="auto">
            <a:xfrm>
              <a:off x="4106863" y="6092825"/>
              <a:ext cx="1200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光合成菌</a:t>
              </a:r>
            </a:p>
          </p:txBody>
        </p:sp>
        <p:sp>
          <p:nvSpPr>
            <p:cNvPr id="20517" name="Line 56"/>
            <p:cNvSpPr>
              <a:spLocks noChangeShapeType="1"/>
            </p:cNvSpPr>
            <p:nvPr/>
          </p:nvSpPr>
          <p:spPr bwMode="auto">
            <a:xfrm>
              <a:off x="2916238" y="5734050"/>
              <a:ext cx="863600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0410" name="Group 58"/>
          <p:cNvGrpSpPr>
            <a:grpSpLocks/>
          </p:cNvGrpSpPr>
          <p:nvPr/>
        </p:nvGrpSpPr>
        <p:grpSpPr bwMode="auto">
          <a:xfrm>
            <a:off x="5651500" y="5372100"/>
            <a:ext cx="3384550" cy="720725"/>
            <a:chOff x="3560" y="3384"/>
            <a:chExt cx="2132" cy="454"/>
          </a:xfrm>
        </p:grpSpPr>
        <p:sp>
          <p:nvSpPr>
            <p:cNvPr id="20509" name="AutoShape 55"/>
            <p:cNvSpPr>
              <a:spLocks noChangeArrowheads="1"/>
            </p:cNvSpPr>
            <p:nvPr/>
          </p:nvSpPr>
          <p:spPr bwMode="auto">
            <a:xfrm>
              <a:off x="4105" y="3384"/>
              <a:ext cx="1587" cy="454"/>
            </a:xfrm>
            <a:prstGeom prst="flowChartAlternateProcess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100405" name="Text Box 53"/>
            <p:cNvSpPr txBox="1">
              <a:spLocks noChangeArrowheads="1"/>
            </p:cNvSpPr>
            <p:nvPr/>
          </p:nvSpPr>
          <p:spPr bwMode="auto">
            <a:xfrm>
              <a:off x="4104" y="3475"/>
              <a:ext cx="150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ＮＨ</a:t>
              </a:r>
              <a:r>
                <a:rPr lang="ja-JP" altLang="en-US" sz="2000" baseline="-25000" dirty="0">
                  <a:latin typeface="+mj-ea"/>
                  <a:ea typeface="+mj-ea"/>
                </a:rPr>
                <a:t>４</a:t>
              </a:r>
              <a:r>
                <a:rPr lang="en-US" altLang="ja-JP" sz="2000" baseline="30000" dirty="0">
                  <a:latin typeface="+mj-ea"/>
                  <a:ea typeface="+mj-ea"/>
                </a:rPr>
                <a:t>+ </a:t>
              </a:r>
              <a:r>
                <a:rPr lang="en-US" altLang="ja-JP" sz="2000" dirty="0">
                  <a:latin typeface="+mj-ea"/>
                  <a:ea typeface="+mj-ea"/>
                </a:rPr>
                <a:t>(</a:t>
              </a:r>
              <a:r>
                <a:rPr lang="ja-JP" altLang="en-US" sz="2000" dirty="0">
                  <a:latin typeface="+mj-ea"/>
                  <a:ea typeface="+mj-ea"/>
                </a:rPr>
                <a:t>ｱﾝﾓﾆｳﾑｲｵﾝ</a:t>
              </a:r>
              <a:r>
                <a:rPr lang="en-US" altLang="ja-JP" sz="2000" dirty="0">
                  <a:latin typeface="+mj-ea"/>
                  <a:ea typeface="+mj-ea"/>
                </a:rPr>
                <a:t>)</a:t>
              </a:r>
            </a:p>
          </p:txBody>
        </p:sp>
        <p:sp>
          <p:nvSpPr>
            <p:cNvPr id="20511" name="Line 57"/>
            <p:cNvSpPr>
              <a:spLocks noChangeShapeType="1"/>
            </p:cNvSpPr>
            <p:nvPr/>
          </p:nvSpPr>
          <p:spPr bwMode="auto">
            <a:xfrm>
              <a:off x="3560" y="3612"/>
              <a:ext cx="544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0426" name="Group 74"/>
          <p:cNvGrpSpPr>
            <a:grpSpLocks/>
          </p:cNvGrpSpPr>
          <p:nvPr/>
        </p:nvGrpSpPr>
        <p:grpSpPr bwMode="auto">
          <a:xfrm>
            <a:off x="5148263" y="3506795"/>
            <a:ext cx="2016125" cy="892175"/>
            <a:chOff x="3243" y="2115"/>
            <a:chExt cx="1270" cy="562"/>
          </a:xfrm>
          <a:solidFill>
            <a:schemeClr val="accent6"/>
          </a:solidFill>
        </p:grpSpPr>
        <p:sp>
          <p:nvSpPr>
            <p:cNvPr id="100418" name="Oval 66"/>
            <p:cNvSpPr>
              <a:spLocks noChangeArrowheads="1"/>
            </p:cNvSpPr>
            <p:nvPr/>
          </p:nvSpPr>
          <p:spPr bwMode="auto">
            <a:xfrm>
              <a:off x="3243" y="2360"/>
              <a:ext cx="1270" cy="317"/>
            </a:xfrm>
            <a:prstGeom prst="ellipse">
              <a:avLst/>
            </a:prstGeom>
            <a:grp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100417" name="Text Box 65"/>
            <p:cNvSpPr txBox="1">
              <a:spLocks noChangeArrowheads="1"/>
            </p:cNvSpPr>
            <p:nvPr/>
          </p:nvSpPr>
          <p:spPr bwMode="auto">
            <a:xfrm>
              <a:off x="3651" y="2387"/>
              <a:ext cx="436" cy="250"/>
            </a:xfrm>
            <a:prstGeom prst="rect">
              <a:avLst/>
            </a:prstGeom>
            <a:grp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ja-JP" altLang="en-US" sz="2000" dirty="0">
                  <a:latin typeface="+mj-ea"/>
                  <a:ea typeface="+mj-ea"/>
                </a:rPr>
                <a:t>植物</a:t>
              </a:r>
            </a:p>
          </p:txBody>
        </p:sp>
        <p:sp>
          <p:nvSpPr>
            <p:cNvPr id="100419" name="Line 67"/>
            <p:cNvSpPr>
              <a:spLocks noChangeShapeType="1"/>
            </p:cNvSpPr>
            <p:nvPr/>
          </p:nvSpPr>
          <p:spPr bwMode="auto">
            <a:xfrm flipH="1">
              <a:off x="4105" y="2115"/>
              <a:ext cx="272" cy="317"/>
            </a:xfrm>
            <a:prstGeom prst="line">
              <a:avLst/>
            </a:prstGeom>
            <a:grpFill/>
            <a:ln w="76200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</p:grpSp>
      <p:grpSp>
        <p:nvGrpSpPr>
          <p:cNvPr id="100427" name="Group 75"/>
          <p:cNvGrpSpPr>
            <a:grpSpLocks/>
          </p:cNvGrpSpPr>
          <p:nvPr/>
        </p:nvGrpSpPr>
        <p:grpSpPr bwMode="auto">
          <a:xfrm>
            <a:off x="2843213" y="3852863"/>
            <a:ext cx="2449512" cy="576262"/>
            <a:chOff x="1791" y="2333"/>
            <a:chExt cx="1543" cy="363"/>
          </a:xfrm>
        </p:grpSpPr>
        <p:grpSp>
          <p:nvGrpSpPr>
            <p:cNvPr id="20505" name="Group 71"/>
            <p:cNvGrpSpPr>
              <a:grpSpLocks/>
            </p:cNvGrpSpPr>
            <p:nvPr/>
          </p:nvGrpSpPr>
          <p:grpSpPr bwMode="auto">
            <a:xfrm>
              <a:off x="1791" y="2333"/>
              <a:ext cx="1089" cy="363"/>
              <a:chOff x="1728" y="2333"/>
              <a:chExt cx="1089" cy="363"/>
            </a:xfrm>
          </p:grpSpPr>
          <p:sp>
            <p:nvSpPr>
              <p:cNvPr id="20507" name="AutoShape 70"/>
              <p:cNvSpPr>
                <a:spLocks noChangeArrowheads="1"/>
              </p:cNvSpPr>
              <p:nvPr/>
            </p:nvSpPr>
            <p:spPr bwMode="auto">
              <a:xfrm>
                <a:off x="1728" y="2333"/>
                <a:ext cx="1089" cy="363"/>
              </a:xfrm>
              <a:prstGeom prst="octagon">
                <a:avLst>
                  <a:gd name="adj" fmla="val 29287"/>
                </a:avLst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ja-JP" altLang="en-US"/>
              </a:p>
            </p:txBody>
          </p:sp>
          <p:sp>
            <p:nvSpPr>
              <p:cNvPr id="100421" name="Text Box 69"/>
              <p:cNvSpPr txBox="1">
                <a:spLocks noChangeArrowheads="1"/>
              </p:cNvSpPr>
              <p:nvPr/>
            </p:nvSpPr>
            <p:spPr bwMode="auto">
              <a:xfrm>
                <a:off x="1975" y="2387"/>
                <a:ext cx="596" cy="250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ja-JP" altLang="en-US" sz="2000" dirty="0">
                    <a:latin typeface="+mj-ea"/>
                    <a:ea typeface="+mj-ea"/>
                  </a:rPr>
                  <a:t>硝酸塩</a:t>
                </a:r>
              </a:p>
            </p:txBody>
          </p:sp>
        </p:grpSp>
        <p:sp>
          <p:nvSpPr>
            <p:cNvPr id="20506" name="Line 73"/>
            <p:cNvSpPr>
              <a:spLocks noChangeShapeType="1"/>
            </p:cNvSpPr>
            <p:nvPr/>
          </p:nvSpPr>
          <p:spPr bwMode="auto">
            <a:xfrm flipH="1">
              <a:off x="2880" y="2523"/>
              <a:ext cx="45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00431" name="Group 79"/>
          <p:cNvGrpSpPr>
            <a:grpSpLocks/>
          </p:cNvGrpSpPr>
          <p:nvPr/>
        </p:nvGrpSpPr>
        <p:grpSpPr bwMode="auto">
          <a:xfrm>
            <a:off x="395288" y="3073400"/>
            <a:ext cx="2592387" cy="865188"/>
            <a:chOff x="249" y="1842"/>
            <a:chExt cx="1633" cy="545"/>
          </a:xfrm>
        </p:grpSpPr>
        <p:grpSp>
          <p:nvGrpSpPr>
            <p:cNvPr id="20501" name="Group 77"/>
            <p:cNvGrpSpPr>
              <a:grpSpLocks/>
            </p:cNvGrpSpPr>
            <p:nvPr/>
          </p:nvGrpSpPr>
          <p:grpSpPr bwMode="auto">
            <a:xfrm>
              <a:off x="249" y="1842"/>
              <a:ext cx="1633" cy="544"/>
              <a:chOff x="249" y="1752"/>
              <a:chExt cx="1633" cy="544"/>
            </a:xfrm>
          </p:grpSpPr>
          <p:sp>
            <p:nvSpPr>
              <p:cNvPr id="20503" name="AutoShape 76"/>
              <p:cNvSpPr>
                <a:spLocks noChangeArrowheads="1"/>
              </p:cNvSpPr>
              <p:nvPr/>
            </p:nvSpPr>
            <p:spPr bwMode="auto">
              <a:xfrm>
                <a:off x="249" y="1752"/>
                <a:ext cx="1633" cy="544"/>
              </a:xfrm>
              <a:prstGeom prst="star32">
                <a:avLst>
                  <a:gd name="adj" fmla="val 37500"/>
                </a:avLst>
              </a:prstGeom>
              <a:solidFill>
                <a:srgbClr val="0000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ja-JP" altLang="en-US"/>
              </a:p>
            </p:txBody>
          </p:sp>
          <p:sp>
            <p:nvSpPr>
              <p:cNvPr id="2" name="Text Box 40"/>
              <p:cNvSpPr txBox="1">
                <a:spLocks noChangeArrowheads="1"/>
              </p:cNvSpPr>
              <p:nvPr/>
            </p:nvSpPr>
            <p:spPr bwMode="auto">
              <a:xfrm>
                <a:off x="531" y="1888"/>
                <a:ext cx="108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ja-JP" altLang="en-US" sz="2000" dirty="0">
                    <a:latin typeface="+mj-ea"/>
                    <a:ea typeface="+mj-ea"/>
                  </a:rPr>
                  <a:t>発がん性物質</a:t>
                </a:r>
              </a:p>
            </p:txBody>
          </p:sp>
        </p:grpSp>
        <p:sp>
          <p:nvSpPr>
            <p:cNvPr id="20502" name="Line 78"/>
            <p:cNvSpPr>
              <a:spLocks noChangeShapeType="1"/>
            </p:cNvSpPr>
            <p:nvPr/>
          </p:nvSpPr>
          <p:spPr bwMode="auto">
            <a:xfrm>
              <a:off x="1565" y="2205"/>
              <a:ext cx="272" cy="182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0495" name="テキスト ボックス 46"/>
          <p:cNvSpPr txBox="1">
            <a:spLocks noChangeArrowheads="1"/>
          </p:cNvSpPr>
          <p:nvPr/>
        </p:nvSpPr>
        <p:spPr bwMode="auto">
          <a:xfrm>
            <a:off x="928688" y="142875"/>
            <a:ext cx="728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4000"/>
              <a:t>硝酸態窒素の発生抑制</a:t>
            </a:r>
          </a:p>
        </p:txBody>
      </p:sp>
      <p:grpSp>
        <p:nvGrpSpPr>
          <p:cNvPr id="56" name="グループ化 55"/>
          <p:cNvGrpSpPr>
            <a:grpSpLocks/>
          </p:cNvGrpSpPr>
          <p:nvPr/>
        </p:nvGrpSpPr>
        <p:grpSpPr bwMode="auto">
          <a:xfrm>
            <a:off x="6786563" y="4643438"/>
            <a:ext cx="2001837" cy="642937"/>
            <a:chOff x="6786578" y="4643446"/>
            <a:chExt cx="2001396" cy="642942"/>
          </a:xfrm>
        </p:grpSpPr>
        <p:sp>
          <p:nvSpPr>
            <p:cNvPr id="55" name="円/楕円 54"/>
            <p:cNvSpPr/>
            <p:nvPr/>
          </p:nvSpPr>
          <p:spPr bwMode="auto">
            <a:xfrm>
              <a:off x="6786578" y="4643446"/>
              <a:ext cx="1999809" cy="64294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20500" name="テキスト ボックス 53"/>
            <p:cNvSpPr txBox="1">
              <a:spLocks noChangeArrowheads="1"/>
            </p:cNvSpPr>
            <p:nvPr/>
          </p:nvSpPr>
          <p:spPr bwMode="auto">
            <a:xfrm>
              <a:off x="6859148" y="4729398"/>
              <a:ext cx="192882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/>
                <a:t>安心･安全</a:t>
              </a:r>
            </a:p>
          </p:txBody>
        </p:sp>
      </p:grpSp>
      <p:sp>
        <p:nvSpPr>
          <p:cNvPr id="20497" name="Text Box 40"/>
          <p:cNvSpPr txBox="1">
            <a:spLocks noChangeArrowheads="1"/>
          </p:cNvSpPr>
          <p:nvPr/>
        </p:nvSpPr>
        <p:spPr bwMode="auto">
          <a:xfrm>
            <a:off x="684213" y="3716338"/>
            <a:ext cx="2132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solidFill>
                  <a:srgbClr val="FF0000"/>
                </a:solidFill>
                <a:latin typeface="ＭＳ Ｐゴシック" charset="-128"/>
                <a:ea typeface="ＭＳ Ｐゴシック" charset="-128"/>
              </a:rPr>
              <a:t>ニトロソアミン</a:t>
            </a:r>
          </a:p>
        </p:txBody>
      </p:sp>
      <p:sp>
        <p:nvSpPr>
          <p:cNvPr id="20498" name="Text Box 40"/>
          <p:cNvSpPr txBox="1">
            <a:spLocks noChangeArrowheads="1"/>
          </p:cNvSpPr>
          <p:nvPr/>
        </p:nvSpPr>
        <p:spPr bwMode="auto">
          <a:xfrm>
            <a:off x="684213" y="4076700"/>
            <a:ext cx="2132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solidFill>
                  <a:srgbClr val="FF0000"/>
                </a:solidFill>
                <a:latin typeface="ＭＳ Ｐゴシック" charset="-128"/>
                <a:ea typeface="ＭＳ Ｐゴシック" charset="-128"/>
              </a:rPr>
              <a:t>胃癌大腸癌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0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70" grpId="0"/>
      <p:bldP spid="1003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Line 2"/>
          <p:cNvSpPr>
            <a:spLocks noChangeShapeType="1"/>
          </p:cNvSpPr>
          <p:nvPr/>
        </p:nvSpPr>
        <p:spPr bwMode="auto">
          <a:xfrm>
            <a:off x="250825" y="908050"/>
            <a:ext cx="8642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99332" name="Picture 4" descr="カッセーチップ00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000125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テキスト ボックス 10"/>
          <p:cNvSpPr txBox="1">
            <a:spLocks noChangeArrowheads="1"/>
          </p:cNvSpPr>
          <p:nvPr/>
        </p:nvSpPr>
        <p:spPr bwMode="auto">
          <a:xfrm>
            <a:off x="928688" y="142875"/>
            <a:ext cx="728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4000"/>
              <a:t>地球温暖化ガスの発生抑制</a:t>
            </a:r>
          </a:p>
        </p:txBody>
      </p:sp>
      <p:grpSp>
        <p:nvGrpSpPr>
          <p:cNvPr id="17" name="グループ化 16"/>
          <p:cNvGrpSpPr>
            <a:grpSpLocks/>
          </p:cNvGrpSpPr>
          <p:nvPr/>
        </p:nvGrpSpPr>
        <p:grpSpPr bwMode="auto">
          <a:xfrm>
            <a:off x="357188" y="5929313"/>
            <a:ext cx="8429625" cy="742950"/>
            <a:chOff x="357158" y="5929330"/>
            <a:chExt cx="8429684" cy="743408"/>
          </a:xfrm>
        </p:grpSpPr>
        <p:sp>
          <p:nvSpPr>
            <p:cNvPr id="99336" name="Text Box 8"/>
            <p:cNvSpPr txBox="1">
              <a:spLocks noChangeArrowheads="1"/>
            </p:cNvSpPr>
            <p:nvPr/>
          </p:nvSpPr>
          <p:spPr bwMode="auto">
            <a:xfrm>
              <a:off x="357158" y="6302622"/>
              <a:ext cx="8429684" cy="3701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ja-JP" altLang="en-US" sz="1800" dirty="0">
                  <a:latin typeface="+mj-ea"/>
                  <a:ea typeface="+mj-ea"/>
                </a:rPr>
                <a:t>メタン生成菌、硝化菌が生育できず、メタンガスおよび一酸化二窒素を抑制する</a:t>
              </a:r>
            </a:p>
          </p:txBody>
        </p:sp>
        <p:cxnSp>
          <p:nvCxnSpPr>
            <p:cNvPr id="21523" name="直線矢印コネクタ 13"/>
            <p:cNvCxnSpPr>
              <a:cxnSpLocks noChangeShapeType="1"/>
            </p:cNvCxnSpPr>
            <p:nvPr/>
          </p:nvCxnSpPr>
          <p:spPr bwMode="auto">
            <a:xfrm rot="5400000">
              <a:off x="4385067" y="6115470"/>
              <a:ext cx="373867" cy="1588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7" name="グループ化 26"/>
          <p:cNvGrpSpPr>
            <a:grpSpLocks/>
          </p:cNvGrpSpPr>
          <p:nvPr/>
        </p:nvGrpSpPr>
        <p:grpSpPr bwMode="auto">
          <a:xfrm>
            <a:off x="357188" y="3143250"/>
            <a:ext cx="8429625" cy="2051050"/>
            <a:chOff x="357158" y="3143248"/>
            <a:chExt cx="8429684" cy="2051052"/>
          </a:xfrm>
        </p:grpSpPr>
        <p:grpSp>
          <p:nvGrpSpPr>
            <p:cNvPr id="21518" name="グループ化 14"/>
            <p:cNvGrpSpPr>
              <a:grpSpLocks/>
            </p:cNvGrpSpPr>
            <p:nvPr/>
          </p:nvGrpSpPr>
          <p:grpSpPr bwMode="auto">
            <a:xfrm>
              <a:off x="357158" y="4322763"/>
              <a:ext cx="8429684" cy="871537"/>
              <a:chOff x="357158" y="4322763"/>
              <a:chExt cx="8429684" cy="871537"/>
            </a:xfrm>
          </p:grpSpPr>
          <p:sp>
            <p:nvSpPr>
              <p:cNvPr id="99333" name="Text Box 5"/>
              <p:cNvSpPr txBox="1">
                <a:spLocks noChangeArrowheads="1"/>
              </p:cNvSpPr>
              <p:nvPr/>
            </p:nvSpPr>
            <p:spPr bwMode="auto">
              <a:xfrm>
                <a:off x="357158" y="4818063"/>
                <a:ext cx="8429684" cy="376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ja-JP" altLang="en-US" sz="1800" dirty="0">
                    <a:latin typeface="+mj-ea"/>
                    <a:ea typeface="+mj-ea"/>
                  </a:rPr>
                  <a:t>破砕時、</a:t>
                </a:r>
                <a:r>
                  <a:rPr lang="en-US" altLang="ja-JP" sz="1800" dirty="0">
                    <a:latin typeface="+mj-ea"/>
                    <a:ea typeface="+mj-ea"/>
                  </a:rPr>
                  <a:t>Max200℃</a:t>
                </a:r>
                <a:r>
                  <a:rPr lang="ja-JP" altLang="en-US" sz="1800" dirty="0">
                    <a:latin typeface="+mj-ea"/>
                    <a:ea typeface="+mj-ea"/>
                  </a:rPr>
                  <a:t>程度の摩擦熱が発生→メタン生成菌、硝化菌が死滅</a:t>
                </a:r>
              </a:p>
            </p:txBody>
          </p:sp>
          <p:sp>
            <p:nvSpPr>
              <p:cNvPr id="21521" name="AutoShape 13"/>
              <p:cNvSpPr>
                <a:spLocks noChangeArrowheads="1"/>
              </p:cNvSpPr>
              <p:nvPr/>
            </p:nvSpPr>
            <p:spPr bwMode="auto">
              <a:xfrm>
                <a:off x="1511300" y="4322763"/>
                <a:ext cx="203200" cy="457200"/>
              </a:xfrm>
              <a:prstGeom prst="downArrow">
                <a:avLst>
                  <a:gd name="adj1" fmla="val 50000"/>
                  <a:gd name="adj2" fmla="val 5625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algn="ctr">
                  <a:spcBef>
                    <a:spcPct val="50000"/>
                  </a:spcBef>
                </a:pPr>
                <a:endParaRPr lang="ja-JP" altLang="en-US"/>
              </a:p>
            </p:txBody>
          </p:sp>
        </p:grpSp>
        <p:sp>
          <p:nvSpPr>
            <p:cNvPr id="21519" name="角丸四角形 17"/>
            <p:cNvSpPr>
              <a:spLocks noChangeArrowheads="1"/>
            </p:cNvSpPr>
            <p:nvPr/>
          </p:nvSpPr>
          <p:spPr bwMode="auto">
            <a:xfrm>
              <a:off x="857224" y="3143248"/>
              <a:ext cx="1643074" cy="1143008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</p:grpSp>
      <p:grpSp>
        <p:nvGrpSpPr>
          <p:cNvPr id="37" name="グループ化 36"/>
          <p:cNvGrpSpPr>
            <a:grpSpLocks/>
          </p:cNvGrpSpPr>
          <p:nvPr/>
        </p:nvGrpSpPr>
        <p:grpSpPr bwMode="auto">
          <a:xfrm>
            <a:off x="212725" y="3238500"/>
            <a:ext cx="8574088" cy="2698750"/>
            <a:chOff x="213488" y="3238500"/>
            <a:chExt cx="8573354" cy="2698999"/>
          </a:xfrm>
        </p:grpSpPr>
        <p:grpSp>
          <p:nvGrpSpPr>
            <p:cNvPr id="21511" name="グループ化 15"/>
            <p:cNvGrpSpPr>
              <a:grpSpLocks/>
            </p:cNvGrpSpPr>
            <p:nvPr/>
          </p:nvGrpSpPr>
          <p:grpSpPr bwMode="auto">
            <a:xfrm>
              <a:off x="357158" y="5195093"/>
              <a:ext cx="8429684" cy="742406"/>
              <a:chOff x="357158" y="5195093"/>
              <a:chExt cx="8429684" cy="742406"/>
            </a:xfrm>
          </p:grpSpPr>
          <p:sp>
            <p:nvSpPr>
              <p:cNvPr id="99334" name="Text Box 6"/>
              <p:cNvSpPr txBox="1">
                <a:spLocks noChangeArrowheads="1"/>
              </p:cNvSpPr>
              <p:nvPr/>
            </p:nvSpPr>
            <p:spPr bwMode="auto">
              <a:xfrm>
                <a:off x="357939" y="5567578"/>
                <a:ext cx="8428903" cy="36992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ja-JP" altLang="en-US" sz="1800" dirty="0">
                    <a:latin typeface="+mj-ea"/>
                    <a:ea typeface="+mj-ea"/>
                  </a:rPr>
                  <a:t>カッセー液（バチルス菌、乳酸菌、光合成細菌等）を滴下→支配的環境の形成</a:t>
                </a:r>
              </a:p>
            </p:txBody>
          </p:sp>
          <p:cxnSp>
            <p:nvCxnSpPr>
              <p:cNvPr id="21517" name="直線矢印コネクタ 12"/>
              <p:cNvCxnSpPr>
                <a:cxnSpLocks noChangeShapeType="1"/>
                <a:stCxn id="99333" idx="2"/>
                <a:endCxn id="99334" idx="0"/>
              </p:cNvCxnSpPr>
              <p:nvPr/>
            </p:nvCxnSpPr>
            <p:spPr bwMode="auto">
              <a:xfrm rot="5400000">
                <a:off x="4385067" y="5381233"/>
                <a:ext cx="373867" cy="1588"/>
              </a:xfrm>
              <a:prstGeom prst="straightConnector1">
                <a:avLst/>
              </a:prstGeom>
              <a:noFill/>
              <a:ln w="508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21512" name="フリーフォーム 21"/>
            <p:cNvSpPr>
              <a:spLocks noChangeArrowheads="1"/>
            </p:cNvSpPr>
            <p:nvPr/>
          </p:nvSpPr>
          <p:spPr bwMode="auto">
            <a:xfrm>
              <a:off x="1581150" y="3238500"/>
              <a:ext cx="347663" cy="385763"/>
            </a:xfrm>
            <a:custGeom>
              <a:avLst/>
              <a:gdLst>
                <a:gd name="T0" fmla="*/ 238125 w 347663"/>
                <a:gd name="T1" fmla="*/ 0 h 385763"/>
                <a:gd name="T2" fmla="*/ 347663 w 347663"/>
                <a:gd name="T3" fmla="*/ 252413 h 385763"/>
                <a:gd name="T4" fmla="*/ 109538 w 347663"/>
                <a:gd name="T5" fmla="*/ 385763 h 385763"/>
                <a:gd name="T6" fmla="*/ 0 w 347663"/>
                <a:gd name="T7" fmla="*/ 123825 h 385763"/>
                <a:gd name="T8" fmla="*/ 238125 w 347663"/>
                <a:gd name="T9" fmla="*/ 0 h 3857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7663"/>
                <a:gd name="T16" fmla="*/ 0 h 385763"/>
                <a:gd name="T17" fmla="*/ 347663 w 347663"/>
                <a:gd name="T18" fmla="*/ 385763 h 3857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7663" h="385763">
                  <a:moveTo>
                    <a:pt x="238125" y="0"/>
                  </a:moveTo>
                  <a:lnTo>
                    <a:pt x="347663" y="252413"/>
                  </a:lnTo>
                  <a:lnTo>
                    <a:pt x="109538" y="385763"/>
                  </a:lnTo>
                  <a:lnTo>
                    <a:pt x="0" y="123825"/>
                  </a:lnTo>
                  <a:lnTo>
                    <a:pt x="238125" y="0"/>
                  </a:lnTo>
                  <a:close/>
                </a:path>
              </a:pathLst>
            </a:cu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cxnSp>
          <p:nvCxnSpPr>
            <p:cNvPr id="21513" name="直線コネクタ 30"/>
            <p:cNvCxnSpPr>
              <a:cxnSpLocks noChangeShapeType="1"/>
            </p:cNvCxnSpPr>
            <p:nvPr/>
          </p:nvCxnSpPr>
          <p:spPr bwMode="auto">
            <a:xfrm rot="10800000">
              <a:off x="214282" y="3500438"/>
              <a:ext cx="1428760" cy="15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21514" name="直線コネクタ 31"/>
            <p:cNvCxnSpPr>
              <a:cxnSpLocks noChangeShapeType="1"/>
            </p:cNvCxnSpPr>
            <p:nvPr/>
          </p:nvCxnSpPr>
          <p:spPr bwMode="auto">
            <a:xfrm rot="10800000">
              <a:off x="214282" y="5715016"/>
              <a:ext cx="142876" cy="15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21515" name="直線コネクタ 35"/>
            <p:cNvCxnSpPr>
              <a:cxnSpLocks noChangeShapeType="1"/>
            </p:cNvCxnSpPr>
            <p:nvPr/>
          </p:nvCxnSpPr>
          <p:spPr bwMode="auto">
            <a:xfrm rot="5400000">
              <a:off x="-893007" y="4607727"/>
              <a:ext cx="2214578" cy="15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グループ化 101"/>
          <p:cNvGrpSpPr>
            <a:grpSpLocks/>
          </p:cNvGrpSpPr>
          <p:nvPr/>
        </p:nvGrpSpPr>
        <p:grpSpPr bwMode="auto">
          <a:xfrm>
            <a:off x="285750" y="3429000"/>
            <a:ext cx="8572500" cy="3143250"/>
            <a:chOff x="285720" y="3429000"/>
            <a:chExt cx="8572560" cy="3143272"/>
          </a:xfrm>
        </p:grpSpPr>
        <p:sp>
          <p:nvSpPr>
            <p:cNvPr id="23630" name="正方形/長方形 1"/>
            <p:cNvSpPr>
              <a:spLocks noChangeArrowheads="1"/>
            </p:cNvSpPr>
            <p:nvPr/>
          </p:nvSpPr>
          <p:spPr bwMode="auto">
            <a:xfrm>
              <a:off x="285720" y="3429000"/>
              <a:ext cx="8572560" cy="3143272"/>
            </a:xfrm>
            <a:prstGeom prst="rect">
              <a:avLst/>
            </a:prstGeom>
            <a:solidFill>
              <a:srgbClr val="CC9900"/>
            </a:solidFill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23631" name="テキスト ボックス 28"/>
            <p:cNvSpPr txBox="1">
              <a:spLocks noChangeArrowheads="1"/>
            </p:cNvSpPr>
            <p:nvPr/>
          </p:nvSpPr>
          <p:spPr bwMode="auto">
            <a:xfrm>
              <a:off x="357158" y="3500438"/>
              <a:ext cx="15001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/>
                <a:t>火山灰土</a:t>
              </a:r>
            </a:p>
          </p:txBody>
        </p:sp>
      </p:grpSp>
      <p:grpSp>
        <p:nvGrpSpPr>
          <p:cNvPr id="118" name="グループ化 117"/>
          <p:cNvGrpSpPr>
            <a:grpSpLocks/>
          </p:cNvGrpSpPr>
          <p:nvPr/>
        </p:nvGrpSpPr>
        <p:grpSpPr bwMode="auto">
          <a:xfrm>
            <a:off x="998538" y="1214438"/>
            <a:ext cx="7146925" cy="2000250"/>
            <a:chOff x="999306" y="1214422"/>
            <a:chExt cx="7146182" cy="2000264"/>
          </a:xfrm>
        </p:grpSpPr>
        <p:grpSp>
          <p:nvGrpSpPr>
            <p:cNvPr id="23615" name="グループ化 103"/>
            <p:cNvGrpSpPr>
              <a:grpSpLocks/>
            </p:cNvGrpSpPr>
            <p:nvPr/>
          </p:nvGrpSpPr>
          <p:grpSpPr bwMode="auto">
            <a:xfrm>
              <a:off x="999306" y="1214422"/>
              <a:ext cx="7146182" cy="2000264"/>
              <a:chOff x="999306" y="357166"/>
              <a:chExt cx="7146182" cy="2786082"/>
            </a:xfrm>
          </p:grpSpPr>
          <p:cxnSp>
            <p:nvCxnSpPr>
              <p:cNvPr id="23619" name="直線矢印コネクタ 30"/>
              <p:cNvCxnSpPr>
                <a:cxnSpLocks noChangeShapeType="1"/>
              </p:cNvCxnSpPr>
              <p:nvPr/>
            </p:nvCxnSpPr>
            <p:spPr bwMode="auto">
              <a:xfrm rot="5400000">
                <a:off x="-392941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3620" name="直線矢印コネクタ 32"/>
              <p:cNvCxnSpPr>
                <a:cxnSpLocks noChangeShapeType="1"/>
              </p:cNvCxnSpPr>
              <p:nvPr/>
            </p:nvCxnSpPr>
            <p:spPr bwMode="auto">
              <a:xfrm rot="5400000">
                <a:off x="675165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3621" name="直線矢印コネクタ 33"/>
              <p:cNvCxnSpPr>
                <a:cxnSpLocks noChangeShapeType="1"/>
              </p:cNvCxnSpPr>
              <p:nvPr/>
            </p:nvCxnSpPr>
            <p:spPr bwMode="auto">
              <a:xfrm rot="5400000">
                <a:off x="317975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3622" name="直線矢印コネクタ 34"/>
              <p:cNvCxnSpPr>
                <a:cxnSpLocks noChangeShapeType="1"/>
              </p:cNvCxnSpPr>
              <p:nvPr/>
            </p:nvCxnSpPr>
            <p:spPr bwMode="auto">
              <a:xfrm rot="5400000">
                <a:off x="32223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3623" name="直線矢印コネクタ 35"/>
              <p:cNvCxnSpPr>
                <a:cxnSpLocks noChangeShapeType="1"/>
              </p:cNvCxnSpPr>
              <p:nvPr/>
            </p:nvCxnSpPr>
            <p:spPr bwMode="auto">
              <a:xfrm rot="5400000">
                <a:off x="103661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3624" name="直線矢印コネクタ 36"/>
              <p:cNvCxnSpPr>
                <a:cxnSpLocks noChangeShapeType="1"/>
              </p:cNvCxnSpPr>
              <p:nvPr/>
            </p:nvCxnSpPr>
            <p:spPr bwMode="auto">
              <a:xfrm rot="5400000">
                <a:off x="175099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3625" name="直線矢印コネクタ 38"/>
              <p:cNvCxnSpPr>
                <a:cxnSpLocks noChangeShapeType="1"/>
              </p:cNvCxnSpPr>
              <p:nvPr/>
            </p:nvCxnSpPr>
            <p:spPr bwMode="auto">
              <a:xfrm rot="5400000">
                <a:off x="246537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3626" name="直線矢印コネクタ 39"/>
              <p:cNvCxnSpPr>
                <a:cxnSpLocks noChangeShapeType="1"/>
              </p:cNvCxnSpPr>
              <p:nvPr/>
            </p:nvCxnSpPr>
            <p:spPr bwMode="auto">
              <a:xfrm rot="5400000">
                <a:off x="389413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3627" name="直線矢印コネクタ 40"/>
              <p:cNvCxnSpPr>
                <a:cxnSpLocks noChangeShapeType="1"/>
              </p:cNvCxnSpPr>
              <p:nvPr/>
            </p:nvCxnSpPr>
            <p:spPr bwMode="auto">
              <a:xfrm rot="5400000">
                <a:off x="460851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3628" name="直線矢印コネクタ 41"/>
              <p:cNvCxnSpPr>
                <a:cxnSpLocks noChangeShapeType="1"/>
              </p:cNvCxnSpPr>
              <p:nvPr/>
            </p:nvCxnSpPr>
            <p:spPr bwMode="auto">
              <a:xfrm rot="5400000">
                <a:off x="532289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3629" name="直線矢印コネクタ 42"/>
              <p:cNvCxnSpPr>
                <a:cxnSpLocks noChangeShapeType="1"/>
              </p:cNvCxnSpPr>
              <p:nvPr/>
            </p:nvCxnSpPr>
            <p:spPr bwMode="auto">
              <a:xfrm rot="5400000">
                <a:off x="603727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</p:grpSp>
        <p:grpSp>
          <p:nvGrpSpPr>
            <p:cNvPr id="23616" name="グループ化 47"/>
            <p:cNvGrpSpPr>
              <a:grpSpLocks/>
            </p:cNvGrpSpPr>
            <p:nvPr/>
          </p:nvGrpSpPr>
          <p:grpSpPr bwMode="auto">
            <a:xfrm>
              <a:off x="3571836" y="1714488"/>
              <a:ext cx="2000296" cy="857256"/>
              <a:chOff x="9144000" y="785794"/>
              <a:chExt cx="2000296" cy="857256"/>
            </a:xfrm>
          </p:grpSpPr>
          <p:sp>
            <p:nvSpPr>
              <p:cNvPr id="23617" name="角丸四角形 46"/>
              <p:cNvSpPr>
                <a:spLocks noChangeArrowheads="1"/>
              </p:cNvSpPr>
              <p:nvPr/>
            </p:nvSpPr>
            <p:spPr bwMode="auto">
              <a:xfrm>
                <a:off x="9144000" y="785794"/>
                <a:ext cx="2000296" cy="857256"/>
              </a:xfrm>
              <a:prstGeom prst="roundRect">
                <a:avLst>
                  <a:gd name="adj" fmla="val 16667"/>
                </a:avLst>
              </a:prstGeom>
              <a:solidFill>
                <a:srgbClr val="FF00FF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endParaRPr lang="ja-JP" altLang="en-US"/>
              </a:p>
            </p:txBody>
          </p:sp>
          <p:sp>
            <p:nvSpPr>
              <p:cNvPr id="23618" name="テキスト ボックス 45"/>
              <p:cNvSpPr txBox="1">
                <a:spLocks noChangeArrowheads="1"/>
              </p:cNvSpPr>
              <p:nvPr/>
            </p:nvSpPr>
            <p:spPr bwMode="auto">
              <a:xfrm>
                <a:off x="9358346" y="1000108"/>
                <a:ext cx="157163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ja-JP" altLang="en-US"/>
                  <a:t>酸性雨</a:t>
                </a:r>
              </a:p>
            </p:txBody>
          </p:sp>
        </p:grpSp>
      </p:grpSp>
      <p:sp>
        <p:nvSpPr>
          <p:cNvPr id="56" name="円/楕円 55"/>
          <p:cNvSpPr/>
          <p:nvPr/>
        </p:nvSpPr>
        <p:spPr bwMode="auto">
          <a:xfrm>
            <a:off x="1357313" y="6000750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58" name="星 32 57"/>
          <p:cNvSpPr>
            <a:spLocks noChangeArrowheads="1"/>
          </p:cNvSpPr>
          <p:nvPr/>
        </p:nvSpPr>
        <p:spPr bwMode="auto">
          <a:xfrm>
            <a:off x="1928813" y="4643438"/>
            <a:ext cx="500062" cy="500062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59" name="円/楕円 58"/>
          <p:cNvSpPr/>
          <p:nvPr/>
        </p:nvSpPr>
        <p:spPr bwMode="auto">
          <a:xfrm>
            <a:off x="1285875" y="4357688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60" name="星 32 59"/>
          <p:cNvSpPr>
            <a:spLocks noChangeArrowheads="1"/>
          </p:cNvSpPr>
          <p:nvPr/>
        </p:nvSpPr>
        <p:spPr bwMode="auto">
          <a:xfrm>
            <a:off x="642938" y="4643438"/>
            <a:ext cx="500062" cy="500062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61" name="円/楕円 60"/>
          <p:cNvSpPr/>
          <p:nvPr/>
        </p:nvSpPr>
        <p:spPr bwMode="auto">
          <a:xfrm>
            <a:off x="2143125" y="5214938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62" name="円/楕円 61"/>
          <p:cNvSpPr/>
          <p:nvPr/>
        </p:nvSpPr>
        <p:spPr bwMode="auto">
          <a:xfrm>
            <a:off x="500063" y="5214938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63" name="星 32 62"/>
          <p:cNvSpPr>
            <a:spLocks noChangeArrowheads="1"/>
          </p:cNvSpPr>
          <p:nvPr/>
        </p:nvSpPr>
        <p:spPr bwMode="auto">
          <a:xfrm>
            <a:off x="1857375" y="5715000"/>
            <a:ext cx="500063" cy="500063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64" name="星 32 63"/>
          <p:cNvSpPr>
            <a:spLocks noChangeArrowheads="1"/>
          </p:cNvSpPr>
          <p:nvPr/>
        </p:nvSpPr>
        <p:spPr bwMode="auto">
          <a:xfrm>
            <a:off x="714375" y="5715000"/>
            <a:ext cx="500063" cy="500063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68" name="円/楕円 67"/>
          <p:cNvSpPr/>
          <p:nvPr/>
        </p:nvSpPr>
        <p:spPr bwMode="auto">
          <a:xfrm>
            <a:off x="3429000" y="5214938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69" name="星 32 68"/>
          <p:cNvSpPr>
            <a:spLocks noChangeArrowheads="1"/>
          </p:cNvSpPr>
          <p:nvPr/>
        </p:nvSpPr>
        <p:spPr bwMode="auto">
          <a:xfrm>
            <a:off x="4000500" y="3857625"/>
            <a:ext cx="500063" cy="500063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70" name="円/楕円 69"/>
          <p:cNvSpPr/>
          <p:nvPr/>
        </p:nvSpPr>
        <p:spPr bwMode="auto">
          <a:xfrm>
            <a:off x="3357563" y="3571875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71" name="星 32 70"/>
          <p:cNvSpPr>
            <a:spLocks noChangeArrowheads="1"/>
          </p:cNvSpPr>
          <p:nvPr/>
        </p:nvSpPr>
        <p:spPr bwMode="auto">
          <a:xfrm>
            <a:off x="2714625" y="3857625"/>
            <a:ext cx="500063" cy="500063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72" name="円/楕円 71"/>
          <p:cNvSpPr/>
          <p:nvPr/>
        </p:nvSpPr>
        <p:spPr bwMode="auto">
          <a:xfrm>
            <a:off x="4214813" y="4429125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73" name="円/楕円 72"/>
          <p:cNvSpPr/>
          <p:nvPr/>
        </p:nvSpPr>
        <p:spPr bwMode="auto">
          <a:xfrm>
            <a:off x="2571750" y="4429125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74" name="星 32 73"/>
          <p:cNvSpPr>
            <a:spLocks noChangeArrowheads="1"/>
          </p:cNvSpPr>
          <p:nvPr/>
        </p:nvSpPr>
        <p:spPr bwMode="auto">
          <a:xfrm>
            <a:off x="3929063" y="4929188"/>
            <a:ext cx="500062" cy="500062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75" name="星 32 74"/>
          <p:cNvSpPr>
            <a:spLocks noChangeArrowheads="1"/>
          </p:cNvSpPr>
          <p:nvPr/>
        </p:nvSpPr>
        <p:spPr bwMode="auto">
          <a:xfrm>
            <a:off x="2786063" y="4929188"/>
            <a:ext cx="500062" cy="500062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80" name="円/楕円 79"/>
          <p:cNvSpPr/>
          <p:nvPr/>
        </p:nvSpPr>
        <p:spPr bwMode="auto">
          <a:xfrm>
            <a:off x="5429250" y="6000750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81" name="星 32 80"/>
          <p:cNvSpPr>
            <a:spLocks noChangeArrowheads="1"/>
          </p:cNvSpPr>
          <p:nvPr/>
        </p:nvSpPr>
        <p:spPr bwMode="auto">
          <a:xfrm>
            <a:off x="6000750" y="4643438"/>
            <a:ext cx="500063" cy="500062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82" name="円/楕円 81"/>
          <p:cNvSpPr/>
          <p:nvPr/>
        </p:nvSpPr>
        <p:spPr bwMode="auto">
          <a:xfrm>
            <a:off x="5357813" y="4357688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83" name="星 32 82"/>
          <p:cNvSpPr>
            <a:spLocks noChangeArrowheads="1"/>
          </p:cNvSpPr>
          <p:nvPr/>
        </p:nvSpPr>
        <p:spPr bwMode="auto">
          <a:xfrm>
            <a:off x="4714875" y="4643438"/>
            <a:ext cx="500063" cy="500062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84" name="円/楕円 83"/>
          <p:cNvSpPr/>
          <p:nvPr/>
        </p:nvSpPr>
        <p:spPr bwMode="auto">
          <a:xfrm>
            <a:off x="6215063" y="5214938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85" name="円/楕円 84"/>
          <p:cNvSpPr/>
          <p:nvPr/>
        </p:nvSpPr>
        <p:spPr bwMode="auto">
          <a:xfrm>
            <a:off x="4572000" y="5214938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86" name="星 32 85"/>
          <p:cNvSpPr>
            <a:spLocks noChangeArrowheads="1"/>
          </p:cNvSpPr>
          <p:nvPr/>
        </p:nvSpPr>
        <p:spPr bwMode="auto">
          <a:xfrm>
            <a:off x="5929313" y="5715000"/>
            <a:ext cx="500062" cy="500063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87" name="星 32 86"/>
          <p:cNvSpPr>
            <a:spLocks noChangeArrowheads="1"/>
          </p:cNvSpPr>
          <p:nvPr/>
        </p:nvSpPr>
        <p:spPr bwMode="auto">
          <a:xfrm>
            <a:off x="4786313" y="5715000"/>
            <a:ext cx="500062" cy="500063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92" name="円/楕円 91"/>
          <p:cNvSpPr/>
          <p:nvPr/>
        </p:nvSpPr>
        <p:spPr bwMode="auto">
          <a:xfrm>
            <a:off x="7500938" y="5214938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93" name="星 32 92"/>
          <p:cNvSpPr>
            <a:spLocks noChangeArrowheads="1"/>
          </p:cNvSpPr>
          <p:nvPr/>
        </p:nvSpPr>
        <p:spPr bwMode="auto">
          <a:xfrm>
            <a:off x="8072438" y="3857625"/>
            <a:ext cx="500062" cy="500063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94" name="円/楕円 93"/>
          <p:cNvSpPr/>
          <p:nvPr/>
        </p:nvSpPr>
        <p:spPr bwMode="auto">
          <a:xfrm>
            <a:off x="7429500" y="3571875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95" name="星 32 94"/>
          <p:cNvSpPr>
            <a:spLocks noChangeArrowheads="1"/>
          </p:cNvSpPr>
          <p:nvPr/>
        </p:nvSpPr>
        <p:spPr bwMode="auto">
          <a:xfrm>
            <a:off x="6786563" y="3857625"/>
            <a:ext cx="500062" cy="500063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96" name="円/楕円 95"/>
          <p:cNvSpPr/>
          <p:nvPr/>
        </p:nvSpPr>
        <p:spPr bwMode="auto">
          <a:xfrm>
            <a:off x="8286750" y="4429125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97" name="円/楕円 96"/>
          <p:cNvSpPr/>
          <p:nvPr/>
        </p:nvSpPr>
        <p:spPr bwMode="auto">
          <a:xfrm>
            <a:off x="6643688" y="4429125"/>
            <a:ext cx="428625" cy="4286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98" name="星 32 97"/>
          <p:cNvSpPr>
            <a:spLocks noChangeArrowheads="1"/>
          </p:cNvSpPr>
          <p:nvPr/>
        </p:nvSpPr>
        <p:spPr bwMode="auto">
          <a:xfrm>
            <a:off x="8001000" y="4929188"/>
            <a:ext cx="500063" cy="500062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99" name="星 32 98"/>
          <p:cNvSpPr>
            <a:spLocks noChangeArrowheads="1"/>
          </p:cNvSpPr>
          <p:nvPr/>
        </p:nvSpPr>
        <p:spPr bwMode="auto">
          <a:xfrm>
            <a:off x="6858000" y="4929188"/>
            <a:ext cx="500063" cy="500062"/>
          </a:xfrm>
          <a:prstGeom prst="star32">
            <a:avLst>
              <a:gd name="adj" fmla="val 38866"/>
            </a:avLst>
          </a:prstGeom>
          <a:solidFill>
            <a:srgbClr val="666699"/>
          </a:solidFill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23587" name="Line 2"/>
          <p:cNvSpPr>
            <a:spLocks noChangeShapeType="1"/>
          </p:cNvSpPr>
          <p:nvPr/>
        </p:nvSpPr>
        <p:spPr bwMode="auto">
          <a:xfrm>
            <a:off x="250825" y="908050"/>
            <a:ext cx="8642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88" name="テキスト ボックス 105"/>
          <p:cNvSpPr txBox="1">
            <a:spLocks noChangeArrowheads="1"/>
          </p:cNvSpPr>
          <p:nvPr/>
        </p:nvSpPr>
        <p:spPr bwMode="auto">
          <a:xfrm>
            <a:off x="928688" y="142875"/>
            <a:ext cx="728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4000"/>
              <a:t>膨潤作用</a:t>
            </a:r>
          </a:p>
        </p:txBody>
      </p:sp>
      <p:grpSp>
        <p:nvGrpSpPr>
          <p:cNvPr id="119" name="グループ化 118"/>
          <p:cNvGrpSpPr>
            <a:grpSpLocks/>
          </p:cNvGrpSpPr>
          <p:nvPr/>
        </p:nvGrpSpPr>
        <p:grpSpPr bwMode="auto">
          <a:xfrm>
            <a:off x="3071813" y="4100513"/>
            <a:ext cx="1071562" cy="1000125"/>
            <a:chOff x="9786974" y="1643050"/>
            <a:chExt cx="1071570" cy="1000132"/>
          </a:xfrm>
        </p:grpSpPr>
        <p:sp>
          <p:nvSpPr>
            <p:cNvPr id="120" name="円/楕円 119"/>
            <p:cNvSpPr/>
            <p:nvPr/>
          </p:nvSpPr>
          <p:spPr bwMode="auto">
            <a:xfrm>
              <a:off x="9823486" y="1643050"/>
              <a:ext cx="1000132" cy="10001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23614" name="テキスト ボックス 120"/>
            <p:cNvSpPr txBox="1">
              <a:spLocks noChangeArrowheads="1"/>
            </p:cNvSpPr>
            <p:nvPr/>
          </p:nvSpPr>
          <p:spPr bwMode="auto">
            <a:xfrm>
              <a:off x="9786974" y="1943061"/>
              <a:ext cx="10715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000"/>
                <a:t>重金属</a:t>
              </a:r>
            </a:p>
          </p:txBody>
        </p:sp>
      </p:grpSp>
      <p:grpSp>
        <p:nvGrpSpPr>
          <p:cNvPr id="122" name="グループ化 121"/>
          <p:cNvGrpSpPr>
            <a:grpSpLocks/>
          </p:cNvGrpSpPr>
          <p:nvPr/>
        </p:nvGrpSpPr>
        <p:grpSpPr bwMode="auto">
          <a:xfrm>
            <a:off x="5072063" y="4886325"/>
            <a:ext cx="1071562" cy="1000125"/>
            <a:chOff x="9786974" y="1643050"/>
            <a:chExt cx="1071570" cy="1000132"/>
          </a:xfrm>
        </p:grpSpPr>
        <p:sp>
          <p:nvSpPr>
            <p:cNvPr id="123" name="円/楕円 122"/>
            <p:cNvSpPr/>
            <p:nvPr/>
          </p:nvSpPr>
          <p:spPr bwMode="auto">
            <a:xfrm>
              <a:off x="9823486" y="1643050"/>
              <a:ext cx="1000132" cy="10001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23612" name="テキスト ボックス 123"/>
            <p:cNvSpPr txBox="1">
              <a:spLocks noChangeArrowheads="1"/>
            </p:cNvSpPr>
            <p:nvPr/>
          </p:nvSpPr>
          <p:spPr bwMode="auto">
            <a:xfrm>
              <a:off x="9786974" y="1943061"/>
              <a:ext cx="10715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000"/>
                <a:t>重金属</a:t>
              </a:r>
            </a:p>
          </p:txBody>
        </p:sp>
      </p:grpSp>
      <p:grpSp>
        <p:nvGrpSpPr>
          <p:cNvPr id="125" name="グループ化 124"/>
          <p:cNvGrpSpPr>
            <a:grpSpLocks/>
          </p:cNvGrpSpPr>
          <p:nvPr/>
        </p:nvGrpSpPr>
        <p:grpSpPr bwMode="auto">
          <a:xfrm>
            <a:off x="7143750" y="4114800"/>
            <a:ext cx="1071563" cy="1000125"/>
            <a:chOff x="9786974" y="1643050"/>
            <a:chExt cx="1071570" cy="1000132"/>
          </a:xfrm>
        </p:grpSpPr>
        <p:sp>
          <p:nvSpPr>
            <p:cNvPr id="126" name="円/楕円 125"/>
            <p:cNvSpPr/>
            <p:nvPr/>
          </p:nvSpPr>
          <p:spPr bwMode="auto">
            <a:xfrm>
              <a:off x="9823487" y="1643050"/>
              <a:ext cx="1000132" cy="10001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23610" name="テキスト ボックス 126"/>
            <p:cNvSpPr txBox="1">
              <a:spLocks noChangeArrowheads="1"/>
            </p:cNvSpPr>
            <p:nvPr/>
          </p:nvSpPr>
          <p:spPr bwMode="auto">
            <a:xfrm>
              <a:off x="9786974" y="1943061"/>
              <a:ext cx="10715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000"/>
                <a:t>重金属</a:t>
              </a:r>
            </a:p>
          </p:txBody>
        </p:sp>
      </p:grpSp>
      <p:grpSp>
        <p:nvGrpSpPr>
          <p:cNvPr id="51" name="グループ化 50"/>
          <p:cNvGrpSpPr>
            <a:grpSpLocks/>
          </p:cNvGrpSpPr>
          <p:nvPr/>
        </p:nvGrpSpPr>
        <p:grpSpPr bwMode="auto">
          <a:xfrm>
            <a:off x="1000125" y="4900613"/>
            <a:ext cx="1071563" cy="1000125"/>
            <a:chOff x="9786974" y="1643050"/>
            <a:chExt cx="1071570" cy="1000132"/>
          </a:xfrm>
        </p:grpSpPr>
        <p:sp>
          <p:nvSpPr>
            <p:cNvPr id="50" name="円/楕円 49"/>
            <p:cNvSpPr/>
            <p:nvPr/>
          </p:nvSpPr>
          <p:spPr bwMode="auto">
            <a:xfrm>
              <a:off x="9823487" y="1643050"/>
              <a:ext cx="1000132" cy="10001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23608" name="テキスト ボックス 2"/>
            <p:cNvSpPr txBox="1">
              <a:spLocks noChangeArrowheads="1"/>
            </p:cNvSpPr>
            <p:nvPr/>
          </p:nvSpPr>
          <p:spPr bwMode="auto">
            <a:xfrm>
              <a:off x="9786974" y="1943061"/>
              <a:ext cx="10715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000"/>
                <a:t>重金属</a:t>
              </a:r>
            </a:p>
          </p:txBody>
        </p:sp>
      </p:grpSp>
      <p:grpSp>
        <p:nvGrpSpPr>
          <p:cNvPr id="67" name="グループ化 66"/>
          <p:cNvGrpSpPr>
            <a:grpSpLocks/>
          </p:cNvGrpSpPr>
          <p:nvPr/>
        </p:nvGrpSpPr>
        <p:grpSpPr bwMode="auto">
          <a:xfrm>
            <a:off x="3000375" y="4000500"/>
            <a:ext cx="1214438" cy="1214438"/>
            <a:chOff x="9715536" y="3571876"/>
            <a:chExt cx="1214446" cy="1214446"/>
          </a:xfrm>
        </p:grpSpPr>
        <p:sp>
          <p:nvSpPr>
            <p:cNvPr id="23605" name="星 32 75"/>
            <p:cNvSpPr>
              <a:spLocks noChangeArrowheads="1"/>
            </p:cNvSpPr>
            <p:nvPr/>
          </p:nvSpPr>
          <p:spPr bwMode="auto">
            <a:xfrm>
              <a:off x="9715536" y="3571876"/>
              <a:ext cx="1214446" cy="1214446"/>
            </a:xfrm>
            <a:prstGeom prst="star32">
              <a:avLst>
                <a:gd name="adj" fmla="val 44671"/>
              </a:avLst>
            </a:prstGeom>
            <a:solidFill>
              <a:srgbClr val="7030A0"/>
            </a:solidFill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23606" name="テキスト ボックス 76"/>
            <p:cNvSpPr txBox="1">
              <a:spLocks noChangeArrowheads="1"/>
            </p:cNvSpPr>
            <p:nvPr/>
          </p:nvSpPr>
          <p:spPr bwMode="auto">
            <a:xfrm>
              <a:off x="9786974" y="3825156"/>
              <a:ext cx="107157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1600"/>
                <a:t>重金属</a:t>
              </a:r>
              <a:endParaRPr lang="en-US" altLang="ja-JP" sz="1600"/>
            </a:p>
            <a:p>
              <a:pPr algn="ctr">
                <a:spcBef>
                  <a:spcPct val="50000"/>
                </a:spcBef>
              </a:pPr>
              <a:r>
                <a:rPr lang="ja-JP" altLang="en-US" sz="1600"/>
                <a:t>イオン</a:t>
              </a:r>
            </a:p>
          </p:txBody>
        </p:sp>
      </p:grpSp>
      <p:grpSp>
        <p:nvGrpSpPr>
          <p:cNvPr id="55" name="グループ化 54"/>
          <p:cNvGrpSpPr>
            <a:grpSpLocks/>
          </p:cNvGrpSpPr>
          <p:nvPr/>
        </p:nvGrpSpPr>
        <p:grpSpPr bwMode="auto">
          <a:xfrm>
            <a:off x="928688" y="4786313"/>
            <a:ext cx="1214437" cy="1214437"/>
            <a:chOff x="9715536" y="3571876"/>
            <a:chExt cx="1214446" cy="1214446"/>
          </a:xfrm>
        </p:grpSpPr>
        <p:sp>
          <p:nvSpPr>
            <p:cNvPr id="23603" name="星 32 52"/>
            <p:cNvSpPr>
              <a:spLocks noChangeArrowheads="1"/>
            </p:cNvSpPr>
            <p:nvPr/>
          </p:nvSpPr>
          <p:spPr bwMode="auto">
            <a:xfrm>
              <a:off x="9715536" y="3571876"/>
              <a:ext cx="1214446" cy="1214446"/>
            </a:xfrm>
            <a:prstGeom prst="star32">
              <a:avLst>
                <a:gd name="adj" fmla="val 44671"/>
              </a:avLst>
            </a:prstGeom>
            <a:solidFill>
              <a:srgbClr val="7030A0"/>
            </a:solidFill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23604" name="テキスト ボックス 53"/>
            <p:cNvSpPr txBox="1">
              <a:spLocks noChangeArrowheads="1"/>
            </p:cNvSpPr>
            <p:nvPr/>
          </p:nvSpPr>
          <p:spPr bwMode="auto">
            <a:xfrm>
              <a:off x="9786974" y="3825156"/>
              <a:ext cx="107157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1600"/>
                <a:t>重金属</a:t>
              </a:r>
              <a:endParaRPr lang="en-US" altLang="ja-JP" sz="1600"/>
            </a:p>
            <a:p>
              <a:pPr algn="ctr">
                <a:spcBef>
                  <a:spcPct val="50000"/>
                </a:spcBef>
              </a:pPr>
              <a:r>
                <a:rPr lang="ja-JP" altLang="en-US" sz="1600"/>
                <a:t>イオン</a:t>
              </a:r>
            </a:p>
          </p:txBody>
        </p:sp>
      </p:grpSp>
      <p:grpSp>
        <p:nvGrpSpPr>
          <p:cNvPr id="79" name="グループ化 78"/>
          <p:cNvGrpSpPr>
            <a:grpSpLocks/>
          </p:cNvGrpSpPr>
          <p:nvPr/>
        </p:nvGrpSpPr>
        <p:grpSpPr bwMode="auto">
          <a:xfrm>
            <a:off x="5000625" y="4786313"/>
            <a:ext cx="1214438" cy="1214437"/>
            <a:chOff x="9715536" y="3571876"/>
            <a:chExt cx="1214446" cy="1214446"/>
          </a:xfrm>
        </p:grpSpPr>
        <p:sp>
          <p:nvSpPr>
            <p:cNvPr id="23601" name="星 32 87"/>
            <p:cNvSpPr>
              <a:spLocks noChangeArrowheads="1"/>
            </p:cNvSpPr>
            <p:nvPr/>
          </p:nvSpPr>
          <p:spPr bwMode="auto">
            <a:xfrm>
              <a:off x="9715536" y="3571876"/>
              <a:ext cx="1214446" cy="1214446"/>
            </a:xfrm>
            <a:prstGeom prst="star32">
              <a:avLst>
                <a:gd name="adj" fmla="val 44671"/>
              </a:avLst>
            </a:prstGeom>
            <a:solidFill>
              <a:srgbClr val="7030A0"/>
            </a:solidFill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23602" name="テキスト ボックス 88"/>
            <p:cNvSpPr txBox="1">
              <a:spLocks noChangeArrowheads="1"/>
            </p:cNvSpPr>
            <p:nvPr/>
          </p:nvSpPr>
          <p:spPr bwMode="auto">
            <a:xfrm>
              <a:off x="9786974" y="3825156"/>
              <a:ext cx="107157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1600"/>
                <a:t>重金属</a:t>
              </a:r>
              <a:endParaRPr lang="en-US" altLang="ja-JP" sz="1600"/>
            </a:p>
            <a:p>
              <a:pPr algn="ctr">
                <a:spcBef>
                  <a:spcPct val="50000"/>
                </a:spcBef>
              </a:pPr>
              <a:r>
                <a:rPr lang="ja-JP" altLang="en-US" sz="1600"/>
                <a:t>イオン</a:t>
              </a:r>
            </a:p>
          </p:txBody>
        </p:sp>
      </p:grpSp>
      <p:grpSp>
        <p:nvGrpSpPr>
          <p:cNvPr id="91" name="グループ化 90"/>
          <p:cNvGrpSpPr>
            <a:grpSpLocks/>
          </p:cNvGrpSpPr>
          <p:nvPr/>
        </p:nvGrpSpPr>
        <p:grpSpPr bwMode="auto">
          <a:xfrm>
            <a:off x="7072313" y="4000500"/>
            <a:ext cx="1214437" cy="1214438"/>
            <a:chOff x="9715536" y="3571876"/>
            <a:chExt cx="1214446" cy="1214446"/>
          </a:xfrm>
        </p:grpSpPr>
        <p:sp>
          <p:nvSpPr>
            <p:cNvPr id="23599" name="星 32 99"/>
            <p:cNvSpPr>
              <a:spLocks noChangeArrowheads="1"/>
            </p:cNvSpPr>
            <p:nvPr/>
          </p:nvSpPr>
          <p:spPr bwMode="auto">
            <a:xfrm>
              <a:off x="9715536" y="3571876"/>
              <a:ext cx="1214446" cy="1214446"/>
            </a:xfrm>
            <a:prstGeom prst="star32">
              <a:avLst>
                <a:gd name="adj" fmla="val 44671"/>
              </a:avLst>
            </a:prstGeom>
            <a:solidFill>
              <a:srgbClr val="7030A0"/>
            </a:solidFill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23600" name="テキスト ボックス 100"/>
            <p:cNvSpPr txBox="1">
              <a:spLocks noChangeArrowheads="1"/>
            </p:cNvSpPr>
            <p:nvPr/>
          </p:nvSpPr>
          <p:spPr bwMode="auto">
            <a:xfrm>
              <a:off x="9786974" y="3825156"/>
              <a:ext cx="107157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1600"/>
                <a:t>重金属</a:t>
              </a:r>
              <a:endParaRPr lang="en-US" altLang="ja-JP" sz="1600"/>
            </a:p>
            <a:p>
              <a:pPr algn="ctr">
                <a:spcBef>
                  <a:spcPct val="50000"/>
                </a:spcBef>
              </a:pPr>
              <a:r>
                <a:rPr lang="ja-JP" altLang="en-US" sz="1600"/>
                <a:t>イオン</a:t>
              </a:r>
            </a:p>
          </p:txBody>
        </p:sp>
      </p:grpSp>
      <p:sp>
        <p:nvSpPr>
          <p:cNvPr id="128" name="テキスト ボックス 127"/>
          <p:cNvSpPr txBox="1"/>
          <p:nvPr/>
        </p:nvSpPr>
        <p:spPr>
          <a:xfrm>
            <a:off x="2428875" y="6000750"/>
            <a:ext cx="20716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dirty="0">
                <a:solidFill>
                  <a:srgbClr val="FF0000"/>
                </a:solidFill>
                <a:latin typeface="+mj-ea"/>
                <a:ea typeface="+mj-ea"/>
              </a:rPr>
              <a:t>膨潤泥土化</a:t>
            </a: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6572250" y="6000750"/>
            <a:ext cx="20716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dirty="0">
                <a:solidFill>
                  <a:srgbClr val="FF0000"/>
                </a:solidFill>
                <a:latin typeface="+mj-ea"/>
                <a:ea typeface="+mj-ea"/>
              </a:rPr>
              <a:t>地すべり発生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28" grpId="0"/>
      <p:bldP spid="1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101"/>
          <p:cNvGrpSpPr>
            <a:grpSpLocks/>
          </p:cNvGrpSpPr>
          <p:nvPr/>
        </p:nvGrpSpPr>
        <p:grpSpPr bwMode="auto">
          <a:xfrm>
            <a:off x="285750" y="3429000"/>
            <a:ext cx="8572500" cy="3143250"/>
            <a:chOff x="285720" y="3429000"/>
            <a:chExt cx="8572560" cy="3143272"/>
          </a:xfrm>
        </p:grpSpPr>
        <p:sp>
          <p:nvSpPr>
            <p:cNvPr id="24626" name="正方形/長方形 1"/>
            <p:cNvSpPr>
              <a:spLocks noChangeArrowheads="1"/>
            </p:cNvSpPr>
            <p:nvPr/>
          </p:nvSpPr>
          <p:spPr bwMode="auto">
            <a:xfrm>
              <a:off x="285720" y="3429000"/>
              <a:ext cx="8572560" cy="3143272"/>
            </a:xfrm>
            <a:prstGeom prst="rect">
              <a:avLst/>
            </a:prstGeom>
            <a:solidFill>
              <a:srgbClr val="CC9900"/>
            </a:solidFill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24627" name="テキスト ボックス 28"/>
            <p:cNvSpPr txBox="1">
              <a:spLocks noChangeArrowheads="1"/>
            </p:cNvSpPr>
            <p:nvPr/>
          </p:nvSpPr>
          <p:spPr bwMode="auto">
            <a:xfrm>
              <a:off x="357158" y="3500438"/>
              <a:ext cx="15001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/>
                <a:t>火山灰土</a:t>
              </a:r>
            </a:p>
          </p:txBody>
        </p:sp>
      </p:grpSp>
      <p:sp>
        <p:nvSpPr>
          <p:cNvPr id="79" name="円/楕円 78"/>
          <p:cNvSpPr/>
          <p:nvPr/>
        </p:nvSpPr>
        <p:spPr bwMode="auto">
          <a:xfrm>
            <a:off x="785813" y="4629150"/>
            <a:ext cx="1500187" cy="1500188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90" name="円/楕円 89"/>
          <p:cNvSpPr/>
          <p:nvPr/>
        </p:nvSpPr>
        <p:spPr bwMode="auto">
          <a:xfrm>
            <a:off x="2857500" y="3857625"/>
            <a:ext cx="1500188" cy="1500188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91" name="円/楕円 90"/>
          <p:cNvSpPr/>
          <p:nvPr/>
        </p:nvSpPr>
        <p:spPr bwMode="auto">
          <a:xfrm>
            <a:off x="4857750" y="4643438"/>
            <a:ext cx="1500188" cy="1500187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sp>
        <p:nvSpPr>
          <p:cNvPr id="102" name="円/楕円 101"/>
          <p:cNvSpPr/>
          <p:nvPr/>
        </p:nvSpPr>
        <p:spPr bwMode="auto">
          <a:xfrm>
            <a:off x="6929438" y="3857625"/>
            <a:ext cx="1500187" cy="1500188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ja-JP" altLang="en-US"/>
          </a:p>
        </p:txBody>
      </p:sp>
      <p:grpSp>
        <p:nvGrpSpPr>
          <p:cNvPr id="5" name="グループ化 117"/>
          <p:cNvGrpSpPr>
            <a:grpSpLocks/>
          </p:cNvGrpSpPr>
          <p:nvPr/>
        </p:nvGrpSpPr>
        <p:grpSpPr bwMode="auto">
          <a:xfrm>
            <a:off x="998538" y="1214438"/>
            <a:ext cx="7146925" cy="2000250"/>
            <a:chOff x="999306" y="1214422"/>
            <a:chExt cx="7146182" cy="2000264"/>
          </a:xfrm>
        </p:grpSpPr>
        <p:grpSp>
          <p:nvGrpSpPr>
            <p:cNvPr id="24611" name="グループ化 103"/>
            <p:cNvGrpSpPr>
              <a:grpSpLocks/>
            </p:cNvGrpSpPr>
            <p:nvPr/>
          </p:nvGrpSpPr>
          <p:grpSpPr bwMode="auto">
            <a:xfrm>
              <a:off x="999306" y="1214422"/>
              <a:ext cx="7146182" cy="2000264"/>
              <a:chOff x="999306" y="357166"/>
              <a:chExt cx="7146182" cy="2786082"/>
            </a:xfrm>
          </p:grpSpPr>
          <p:cxnSp>
            <p:nvCxnSpPr>
              <p:cNvPr id="24615" name="直線矢印コネクタ 30"/>
              <p:cNvCxnSpPr>
                <a:cxnSpLocks noChangeShapeType="1"/>
              </p:cNvCxnSpPr>
              <p:nvPr/>
            </p:nvCxnSpPr>
            <p:spPr bwMode="auto">
              <a:xfrm rot="5400000">
                <a:off x="-392941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4616" name="直線矢印コネクタ 32"/>
              <p:cNvCxnSpPr>
                <a:cxnSpLocks noChangeShapeType="1"/>
              </p:cNvCxnSpPr>
              <p:nvPr/>
            </p:nvCxnSpPr>
            <p:spPr bwMode="auto">
              <a:xfrm rot="5400000">
                <a:off x="675165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4617" name="直線矢印コネクタ 33"/>
              <p:cNvCxnSpPr>
                <a:cxnSpLocks noChangeShapeType="1"/>
              </p:cNvCxnSpPr>
              <p:nvPr/>
            </p:nvCxnSpPr>
            <p:spPr bwMode="auto">
              <a:xfrm rot="5400000">
                <a:off x="317975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4618" name="直線矢印コネクタ 34"/>
              <p:cNvCxnSpPr>
                <a:cxnSpLocks noChangeShapeType="1"/>
              </p:cNvCxnSpPr>
              <p:nvPr/>
            </p:nvCxnSpPr>
            <p:spPr bwMode="auto">
              <a:xfrm rot="5400000">
                <a:off x="32223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4619" name="直線矢印コネクタ 35"/>
              <p:cNvCxnSpPr>
                <a:cxnSpLocks noChangeShapeType="1"/>
              </p:cNvCxnSpPr>
              <p:nvPr/>
            </p:nvCxnSpPr>
            <p:spPr bwMode="auto">
              <a:xfrm rot="5400000">
                <a:off x="103661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4620" name="直線矢印コネクタ 36"/>
              <p:cNvCxnSpPr>
                <a:cxnSpLocks noChangeShapeType="1"/>
              </p:cNvCxnSpPr>
              <p:nvPr/>
            </p:nvCxnSpPr>
            <p:spPr bwMode="auto">
              <a:xfrm rot="5400000">
                <a:off x="175099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4621" name="直線矢印コネクタ 38"/>
              <p:cNvCxnSpPr>
                <a:cxnSpLocks noChangeShapeType="1"/>
              </p:cNvCxnSpPr>
              <p:nvPr/>
            </p:nvCxnSpPr>
            <p:spPr bwMode="auto">
              <a:xfrm rot="5400000">
                <a:off x="246537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4622" name="直線矢印コネクタ 39"/>
              <p:cNvCxnSpPr>
                <a:cxnSpLocks noChangeShapeType="1"/>
              </p:cNvCxnSpPr>
              <p:nvPr/>
            </p:nvCxnSpPr>
            <p:spPr bwMode="auto">
              <a:xfrm rot="5400000">
                <a:off x="389413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4623" name="直線矢印コネクタ 40"/>
              <p:cNvCxnSpPr>
                <a:cxnSpLocks noChangeShapeType="1"/>
              </p:cNvCxnSpPr>
              <p:nvPr/>
            </p:nvCxnSpPr>
            <p:spPr bwMode="auto">
              <a:xfrm rot="5400000">
                <a:off x="460851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4624" name="直線矢印コネクタ 41"/>
              <p:cNvCxnSpPr>
                <a:cxnSpLocks noChangeShapeType="1"/>
              </p:cNvCxnSpPr>
              <p:nvPr/>
            </p:nvCxnSpPr>
            <p:spPr bwMode="auto">
              <a:xfrm rot="5400000">
                <a:off x="532289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  <p:cxnSp>
            <p:nvCxnSpPr>
              <p:cNvPr id="24625" name="直線矢印コネクタ 42"/>
              <p:cNvCxnSpPr>
                <a:cxnSpLocks noChangeShapeType="1"/>
              </p:cNvCxnSpPr>
              <p:nvPr/>
            </p:nvCxnSpPr>
            <p:spPr bwMode="auto">
              <a:xfrm rot="5400000">
                <a:off x="6037273" y="1749413"/>
                <a:ext cx="2786082" cy="1588"/>
              </a:xfrm>
              <a:prstGeom prst="straightConnector1">
                <a:avLst/>
              </a:prstGeom>
              <a:noFill/>
              <a:ln w="76200" algn="ctr">
                <a:solidFill>
                  <a:srgbClr val="FF00FF"/>
                </a:solidFill>
                <a:prstDash val="dash"/>
                <a:round/>
                <a:headEnd/>
                <a:tailEnd type="arrow" w="med" len="med"/>
              </a:ln>
            </p:spPr>
          </p:cxnSp>
        </p:grpSp>
        <p:grpSp>
          <p:nvGrpSpPr>
            <p:cNvPr id="24612" name="グループ化 47"/>
            <p:cNvGrpSpPr>
              <a:grpSpLocks/>
            </p:cNvGrpSpPr>
            <p:nvPr/>
          </p:nvGrpSpPr>
          <p:grpSpPr bwMode="auto">
            <a:xfrm>
              <a:off x="3571836" y="1714488"/>
              <a:ext cx="2000296" cy="857256"/>
              <a:chOff x="9144000" y="785794"/>
              <a:chExt cx="2000296" cy="857256"/>
            </a:xfrm>
          </p:grpSpPr>
          <p:sp>
            <p:nvSpPr>
              <p:cNvPr id="24613" name="角丸四角形 46"/>
              <p:cNvSpPr>
                <a:spLocks noChangeArrowheads="1"/>
              </p:cNvSpPr>
              <p:nvPr/>
            </p:nvSpPr>
            <p:spPr bwMode="auto">
              <a:xfrm>
                <a:off x="9144000" y="785794"/>
                <a:ext cx="2000296" cy="857256"/>
              </a:xfrm>
              <a:prstGeom prst="roundRect">
                <a:avLst>
                  <a:gd name="adj" fmla="val 16667"/>
                </a:avLst>
              </a:prstGeom>
              <a:solidFill>
                <a:srgbClr val="FF00FF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endParaRPr lang="ja-JP" altLang="en-US"/>
              </a:p>
            </p:txBody>
          </p:sp>
          <p:sp>
            <p:nvSpPr>
              <p:cNvPr id="24614" name="テキスト ボックス 45"/>
              <p:cNvSpPr txBox="1">
                <a:spLocks noChangeArrowheads="1"/>
              </p:cNvSpPr>
              <p:nvPr/>
            </p:nvSpPr>
            <p:spPr bwMode="auto">
              <a:xfrm>
                <a:off x="9358346" y="1000108"/>
                <a:ext cx="157163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ja-JP" altLang="en-US"/>
                  <a:t>酸性雨</a:t>
                </a:r>
              </a:p>
            </p:txBody>
          </p:sp>
        </p:grpSp>
      </p:grpSp>
      <p:sp>
        <p:nvSpPr>
          <p:cNvPr id="24583" name="Line 2"/>
          <p:cNvSpPr>
            <a:spLocks noChangeShapeType="1"/>
          </p:cNvSpPr>
          <p:nvPr/>
        </p:nvSpPr>
        <p:spPr bwMode="auto">
          <a:xfrm>
            <a:off x="250825" y="908050"/>
            <a:ext cx="8642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4" name="テキスト ボックス 105"/>
          <p:cNvSpPr txBox="1">
            <a:spLocks noChangeArrowheads="1"/>
          </p:cNvSpPr>
          <p:nvPr/>
        </p:nvSpPr>
        <p:spPr bwMode="auto">
          <a:xfrm>
            <a:off x="928688" y="142875"/>
            <a:ext cx="728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4000"/>
              <a:t>重金属の常温無害固定化</a:t>
            </a:r>
          </a:p>
        </p:txBody>
      </p:sp>
      <p:grpSp>
        <p:nvGrpSpPr>
          <p:cNvPr id="8" name="グループ化 118"/>
          <p:cNvGrpSpPr>
            <a:grpSpLocks/>
          </p:cNvGrpSpPr>
          <p:nvPr/>
        </p:nvGrpSpPr>
        <p:grpSpPr bwMode="auto">
          <a:xfrm>
            <a:off x="3071813" y="4100513"/>
            <a:ext cx="1071562" cy="1000125"/>
            <a:chOff x="9786974" y="1643050"/>
            <a:chExt cx="1071570" cy="1000132"/>
          </a:xfrm>
        </p:grpSpPr>
        <p:sp>
          <p:nvSpPr>
            <p:cNvPr id="120" name="円/楕円 119"/>
            <p:cNvSpPr/>
            <p:nvPr/>
          </p:nvSpPr>
          <p:spPr bwMode="auto">
            <a:xfrm>
              <a:off x="9823486" y="1643050"/>
              <a:ext cx="1000132" cy="10001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24610" name="テキスト ボックス 120"/>
            <p:cNvSpPr txBox="1">
              <a:spLocks noChangeArrowheads="1"/>
            </p:cNvSpPr>
            <p:nvPr/>
          </p:nvSpPr>
          <p:spPr bwMode="auto">
            <a:xfrm>
              <a:off x="9786974" y="1943061"/>
              <a:ext cx="10715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000"/>
                <a:t>重金属</a:t>
              </a:r>
            </a:p>
          </p:txBody>
        </p:sp>
      </p:grpSp>
      <p:grpSp>
        <p:nvGrpSpPr>
          <p:cNvPr id="9" name="グループ化 121"/>
          <p:cNvGrpSpPr>
            <a:grpSpLocks/>
          </p:cNvGrpSpPr>
          <p:nvPr/>
        </p:nvGrpSpPr>
        <p:grpSpPr bwMode="auto">
          <a:xfrm>
            <a:off x="5072063" y="4886325"/>
            <a:ext cx="1071562" cy="1000125"/>
            <a:chOff x="9786974" y="1643050"/>
            <a:chExt cx="1071570" cy="1000132"/>
          </a:xfrm>
        </p:grpSpPr>
        <p:sp>
          <p:nvSpPr>
            <p:cNvPr id="123" name="円/楕円 122"/>
            <p:cNvSpPr/>
            <p:nvPr/>
          </p:nvSpPr>
          <p:spPr bwMode="auto">
            <a:xfrm>
              <a:off x="9823486" y="1643050"/>
              <a:ext cx="1000132" cy="10001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24608" name="テキスト ボックス 123"/>
            <p:cNvSpPr txBox="1">
              <a:spLocks noChangeArrowheads="1"/>
            </p:cNvSpPr>
            <p:nvPr/>
          </p:nvSpPr>
          <p:spPr bwMode="auto">
            <a:xfrm>
              <a:off x="9786974" y="1943061"/>
              <a:ext cx="10715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000"/>
                <a:t>重金属</a:t>
              </a:r>
            </a:p>
          </p:txBody>
        </p:sp>
      </p:grpSp>
      <p:grpSp>
        <p:nvGrpSpPr>
          <p:cNvPr id="10" name="グループ化 124"/>
          <p:cNvGrpSpPr>
            <a:grpSpLocks/>
          </p:cNvGrpSpPr>
          <p:nvPr/>
        </p:nvGrpSpPr>
        <p:grpSpPr bwMode="auto">
          <a:xfrm>
            <a:off x="7143750" y="4114800"/>
            <a:ext cx="1071563" cy="1000125"/>
            <a:chOff x="9786974" y="1643050"/>
            <a:chExt cx="1071570" cy="1000132"/>
          </a:xfrm>
        </p:grpSpPr>
        <p:sp>
          <p:nvSpPr>
            <p:cNvPr id="126" name="円/楕円 125"/>
            <p:cNvSpPr/>
            <p:nvPr/>
          </p:nvSpPr>
          <p:spPr bwMode="auto">
            <a:xfrm>
              <a:off x="9823487" y="1643050"/>
              <a:ext cx="1000132" cy="10001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24606" name="テキスト ボックス 126"/>
            <p:cNvSpPr txBox="1">
              <a:spLocks noChangeArrowheads="1"/>
            </p:cNvSpPr>
            <p:nvPr/>
          </p:nvSpPr>
          <p:spPr bwMode="auto">
            <a:xfrm>
              <a:off x="9786974" y="1943061"/>
              <a:ext cx="10715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000"/>
                <a:t>重金属</a:t>
              </a:r>
            </a:p>
          </p:txBody>
        </p:sp>
      </p:grpSp>
      <p:grpSp>
        <p:nvGrpSpPr>
          <p:cNvPr id="11" name="グループ化 50"/>
          <p:cNvGrpSpPr>
            <a:grpSpLocks/>
          </p:cNvGrpSpPr>
          <p:nvPr/>
        </p:nvGrpSpPr>
        <p:grpSpPr bwMode="auto">
          <a:xfrm>
            <a:off x="1000125" y="4900613"/>
            <a:ext cx="1071563" cy="1000125"/>
            <a:chOff x="9786974" y="1643050"/>
            <a:chExt cx="1071570" cy="1000132"/>
          </a:xfrm>
        </p:grpSpPr>
        <p:sp>
          <p:nvSpPr>
            <p:cNvPr id="50" name="円/楕円 49"/>
            <p:cNvSpPr/>
            <p:nvPr/>
          </p:nvSpPr>
          <p:spPr bwMode="auto">
            <a:xfrm>
              <a:off x="9823487" y="1643050"/>
              <a:ext cx="1000132" cy="10001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/>
            </a:p>
          </p:txBody>
        </p:sp>
        <p:sp>
          <p:nvSpPr>
            <p:cNvPr id="24604" name="テキスト ボックス 2"/>
            <p:cNvSpPr txBox="1">
              <a:spLocks noChangeArrowheads="1"/>
            </p:cNvSpPr>
            <p:nvPr/>
          </p:nvSpPr>
          <p:spPr bwMode="auto">
            <a:xfrm>
              <a:off x="9786974" y="1943061"/>
              <a:ext cx="10715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000"/>
                <a:t>重金属</a:t>
              </a:r>
            </a:p>
          </p:txBody>
        </p:sp>
      </p:grpSp>
      <p:grpSp>
        <p:nvGrpSpPr>
          <p:cNvPr id="12" name="グループ化 66"/>
          <p:cNvGrpSpPr>
            <a:grpSpLocks/>
          </p:cNvGrpSpPr>
          <p:nvPr/>
        </p:nvGrpSpPr>
        <p:grpSpPr bwMode="auto">
          <a:xfrm>
            <a:off x="3000375" y="4000500"/>
            <a:ext cx="1214438" cy="1214438"/>
            <a:chOff x="9715536" y="3571876"/>
            <a:chExt cx="1214446" cy="1214446"/>
          </a:xfrm>
        </p:grpSpPr>
        <p:sp>
          <p:nvSpPr>
            <p:cNvPr id="24601" name="星 32 75"/>
            <p:cNvSpPr>
              <a:spLocks noChangeArrowheads="1"/>
            </p:cNvSpPr>
            <p:nvPr/>
          </p:nvSpPr>
          <p:spPr bwMode="auto">
            <a:xfrm>
              <a:off x="9715536" y="3571876"/>
              <a:ext cx="1214446" cy="1214446"/>
            </a:xfrm>
            <a:prstGeom prst="star32">
              <a:avLst>
                <a:gd name="adj" fmla="val 44671"/>
              </a:avLst>
            </a:prstGeom>
            <a:solidFill>
              <a:srgbClr val="7030A0"/>
            </a:solidFill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24602" name="テキスト ボックス 76"/>
            <p:cNvSpPr txBox="1">
              <a:spLocks noChangeArrowheads="1"/>
            </p:cNvSpPr>
            <p:nvPr/>
          </p:nvSpPr>
          <p:spPr bwMode="auto">
            <a:xfrm>
              <a:off x="9786974" y="3825156"/>
              <a:ext cx="107157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1600"/>
                <a:t>重金属</a:t>
              </a:r>
              <a:endParaRPr lang="en-US" altLang="ja-JP" sz="1600"/>
            </a:p>
            <a:p>
              <a:pPr algn="ctr">
                <a:spcBef>
                  <a:spcPct val="50000"/>
                </a:spcBef>
              </a:pPr>
              <a:r>
                <a:rPr lang="ja-JP" altLang="en-US" sz="1600"/>
                <a:t>イオン</a:t>
              </a:r>
            </a:p>
          </p:txBody>
        </p:sp>
      </p:grpSp>
      <p:grpSp>
        <p:nvGrpSpPr>
          <p:cNvPr id="13" name="グループ化 54"/>
          <p:cNvGrpSpPr>
            <a:grpSpLocks/>
          </p:cNvGrpSpPr>
          <p:nvPr/>
        </p:nvGrpSpPr>
        <p:grpSpPr bwMode="auto">
          <a:xfrm>
            <a:off x="928688" y="4786313"/>
            <a:ext cx="1214437" cy="1214437"/>
            <a:chOff x="9715536" y="3571876"/>
            <a:chExt cx="1214446" cy="1214446"/>
          </a:xfrm>
        </p:grpSpPr>
        <p:sp>
          <p:nvSpPr>
            <p:cNvPr id="24599" name="星 32 52"/>
            <p:cNvSpPr>
              <a:spLocks noChangeArrowheads="1"/>
            </p:cNvSpPr>
            <p:nvPr/>
          </p:nvSpPr>
          <p:spPr bwMode="auto">
            <a:xfrm>
              <a:off x="9715536" y="3571876"/>
              <a:ext cx="1214446" cy="1214446"/>
            </a:xfrm>
            <a:prstGeom prst="star32">
              <a:avLst>
                <a:gd name="adj" fmla="val 44671"/>
              </a:avLst>
            </a:prstGeom>
            <a:solidFill>
              <a:srgbClr val="7030A0"/>
            </a:solidFill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24600" name="テキスト ボックス 53"/>
            <p:cNvSpPr txBox="1">
              <a:spLocks noChangeArrowheads="1"/>
            </p:cNvSpPr>
            <p:nvPr/>
          </p:nvSpPr>
          <p:spPr bwMode="auto">
            <a:xfrm>
              <a:off x="9786974" y="3825156"/>
              <a:ext cx="107157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1600"/>
                <a:t>重金属</a:t>
              </a:r>
              <a:endParaRPr lang="en-US" altLang="ja-JP" sz="1600"/>
            </a:p>
            <a:p>
              <a:pPr algn="ctr">
                <a:spcBef>
                  <a:spcPct val="50000"/>
                </a:spcBef>
              </a:pPr>
              <a:r>
                <a:rPr lang="ja-JP" altLang="en-US" sz="1600"/>
                <a:t>イオン</a:t>
              </a:r>
            </a:p>
          </p:txBody>
        </p:sp>
      </p:grpSp>
      <p:grpSp>
        <p:nvGrpSpPr>
          <p:cNvPr id="14" name="グループ化 78"/>
          <p:cNvGrpSpPr>
            <a:grpSpLocks/>
          </p:cNvGrpSpPr>
          <p:nvPr/>
        </p:nvGrpSpPr>
        <p:grpSpPr bwMode="auto">
          <a:xfrm>
            <a:off x="5000625" y="4786313"/>
            <a:ext cx="1214438" cy="1214437"/>
            <a:chOff x="9715536" y="3571876"/>
            <a:chExt cx="1214446" cy="1214446"/>
          </a:xfrm>
        </p:grpSpPr>
        <p:sp>
          <p:nvSpPr>
            <p:cNvPr id="24597" name="星 32 87"/>
            <p:cNvSpPr>
              <a:spLocks noChangeArrowheads="1"/>
            </p:cNvSpPr>
            <p:nvPr/>
          </p:nvSpPr>
          <p:spPr bwMode="auto">
            <a:xfrm>
              <a:off x="9715536" y="3571876"/>
              <a:ext cx="1214446" cy="1214446"/>
            </a:xfrm>
            <a:prstGeom prst="star32">
              <a:avLst>
                <a:gd name="adj" fmla="val 44671"/>
              </a:avLst>
            </a:prstGeom>
            <a:solidFill>
              <a:srgbClr val="7030A0"/>
            </a:solidFill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24598" name="テキスト ボックス 88"/>
            <p:cNvSpPr txBox="1">
              <a:spLocks noChangeArrowheads="1"/>
            </p:cNvSpPr>
            <p:nvPr/>
          </p:nvSpPr>
          <p:spPr bwMode="auto">
            <a:xfrm>
              <a:off x="9786974" y="3825156"/>
              <a:ext cx="107157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1600"/>
                <a:t>重金属</a:t>
              </a:r>
              <a:endParaRPr lang="en-US" altLang="ja-JP" sz="1600"/>
            </a:p>
            <a:p>
              <a:pPr algn="ctr">
                <a:spcBef>
                  <a:spcPct val="50000"/>
                </a:spcBef>
              </a:pPr>
              <a:r>
                <a:rPr lang="ja-JP" altLang="en-US" sz="1600"/>
                <a:t>イオン</a:t>
              </a:r>
            </a:p>
          </p:txBody>
        </p:sp>
      </p:grpSp>
      <p:grpSp>
        <p:nvGrpSpPr>
          <p:cNvPr id="15" name="グループ化 90"/>
          <p:cNvGrpSpPr>
            <a:grpSpLocks/>
          </p:cNvGrpSpPr>
          <p:nvPr/>
        </p:nvGrpSpPr>
        <p:grpSpPr bwMode="auto">
          <a:xfrm>
            <a:off x="7072313" y="4000500"/>
            <a:ext cx="1214437" cy="1214438"/>
            <a:chOff x="9715536" y="3571876"/>
            <a:chExt cx="1214446" cy="1214446"/>
          </a:xfrm>
        </p:grpSpPr>
        <p:sp>
          <p:nvSpPr>
            <p:cNvPr id="24595" name="星 32 99"/>
            <p:cNvSpPr>
              <a:spLocks noChangeArrowheads="1"/>
            </p:cNvSpPr>
            <p:nvPr/>
          </p:nvSpPr>
          <p:spPr bwMode="auto">
            <a:xfrm>
              <a:off x="9715536" y="3571876"/>
              <a:ext cx="1214446" cy="1214446"/>
            </a:xfrm>
            <a:prstGeom prst="star32">
              <a:avLst>
                <a:gd name="adj" fmla="val 44671"/>
              </a:avLst>
            </a:prstGeom>
            <a:solidFill>
              <a:srgbClr val="7030A0"/>
            </a:solidFill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ja-JP" altLang="en-US"/>
            </a:p>
          </p:txBody>
        </p:sp>
        <p:sp>
          <p:nvSpPr>
            <p:cNvPr id="24596" name="テキスト ボックス 100"/>
            <p:cNvSpPr txBox="1">
              <a:spLocks noChangeArrowheads="1"/>
            </p:cNvSpPr>
            <p:nvPr/>
          </p:nvSpPr>
          <p:spPr bwMode="auto">
            <a:xfrm>
              <a:off x="9786974" y="3825156"/>
              <a:ext cx="107157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1600"/>
                <a:t>重金属</a:t>
              </a:r>
              <a:endParaRPr lang="en-US" altLang="ja-JP" sz="1600"/>
            </a:p>
            <a:p>
              <a:pPr algn="ctr">
                <a:spcBef>
                  <a:spcPct val="50000"/>
                </a:spcBef>
              </a:pPr>
              <a:r>
                <a:rPr lang="ja-JP" altLang="en-US" sz="1600"/>
                <a:t>イオン</a:t>
              </a:r>
            </a:p>
          </p:txBody>
        </p:sp>
      </p:grpSp>
      <p:sp>
        <p:nvSpPr>
          <p:cNvPr id="103" name="テキスト ボックス 102"/>
          <p:cNvSpPr txBox="1"/>
          <p:nvPr/>
        </p:nvSpPr>
        <p:spPr>
          <a:xfrm>
            <a:off x="2571750" y="5786438"/>
            <a:ext cx="15716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16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有機系ガラス</a:t>
            </a:r>
          </a:p>
        </p:txBody>
      </p:sp>
      <p:cxnSp>
        <p:nvCxnSpPr>
          <p:cNvPr id="107" name="直線コネクタ 106"/>
          <p:cNvCxnSpPr/>
          <p:nvPr/>
        </p:nvCxnSpPr>
        <p:spPr bwMode="auto">
          <a:xfrm rot="10800000">
            <a:off x="2143125" y="5572125"/>
            <a:ext cx="571500" cy="357188"/>
          </a:xfrm>
          <a:prstGeom prst="line">
            <a:avLst/>
          </a:prstGeom>
          <a:noFill/>
          <a:ln w="2857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90" grpId="0" animBg="1"/>
      <p:bldP spid="91" grpId="0" animBg="1"/>
      <p:bldP spid="102" grpId="0" animBg="1"/>
      <p:bldP spid="1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テキスト ボックス 1"/>
          <p:cNvSpPr txBox="1">
            <a:spLocks noChangeArrowheads="1"/>
          </p:cNvSpPr>
          <p:nvPr/>
        </p:nvSpPr>
        <p:spPr bwMode="auto">
          <a:xfrm>
            <a:off x="1000125" y="1428750"/>
            <a:ext cx="721518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600"/>
              <a:t>膨潤作用抑制</a:t>
            </a:r>
          </a:p>
        </p:txBody>
      </p:sp>
      <p:sp>
        <p:nvSpPr>
          <p:cNvPr id="3" name="下矢印 2"/>
          <p:cNvSpPr>
            <a:spLocks noChangeArrowheads="1"/>
          </p:cNvSpPr>
          <p:nvPr/>
        </p:nvSpPr>
        <p:spPr bwMode="auto">
          <a:xfrm>
            <a:off x="4214813" y="2751138"/>
            <a:ext cx="714375" cy="12858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ja-JP" altLang="en-US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1000125" y="4251325"/>
            <a:ext cx="721518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600"/>
              <a:t>地すべり防止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HG丸ｺﾞｼｯｸM-PRO" pitchFamily="50" charset="-128"/>
          </a:defRPr>
        </a:defPPr>
      </a:lstStyle>
    </a:spDef>
    <a:lnDef>
      <a:spPr bwMode="auto">
        <a:noFill/>
        <a:ln w="76200" cap="flat" cmpd="sng" algn="ctr">
          <a:solidFill>
            <a:srgbClr val="FFC000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4261</TotalTime>
  <Words>695</Words>
  <Application>Microsoft PowerPoint</Application>
  <PresentationFormat>画面に合わせる (4:3)</PresentationFormat>
  <Paragraphs>102</Paragraphs>
  <Slides>12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デザイン テンプレート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23" baseType="lpstr">
      <vt:lpstr>Tahoma</vt:lpstr>
      <vt:lpstr>HG丸ｺﾞｼｯｸM-PRO</vt:lpstr>
      <vt:lpstr>Arial</vt:lpstr>
      <vt:lpstr>ＭＳ Ｐゴシック</vt:lpstr>
      <vt:lpstr>Wingdings</vt:lpstr>
      <vt:lpstr>Calibri</vt:lpstr>
      <vt:lpstr>ＭＳ 明朝</vt:lpstr>
      <vt:lpstr>HGP創英角ｺﾞｼｯｸUB</vt:lpstr>
      <vt:lpstr>HGS創英角ｺﾞｼｯｸUB</vt:lpstr>
      <vt:lpstr>Ocean</vt:lpstr>
      <vt:lpstr>Ocean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</vt:vector>
  </TitlesOfParts>
  <Company> ㈲ラナシステム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南部智成</dc:creator>
  <cp:lastModifiedBy>PCUSER</cp:lastModifiedBy>
  <cp:revision>172</cp:revision>
  <dcterms:created xsi:type="dcterms:W3CDTF">2007-02-19T10:57:00Z</dcterms:created>
  <dcterms:modified xsi:type="dcterms:W3CDTF">2009-07-25T03:36:14Z</dcterms:modified>
</cp:coreProperties>
</file>