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294" r:id="rId3"/>
    <p:sldId id="310" r:id="rId4"/>
    <p:sldId id="285" r:id="rId5"/>
    <p:sldId id="274" r:id="rId6"/>
    <p:sldId id="286" r:id="rId7"/>
    <p:sldId id="281" r:id="rId8"/>
    <p:sldId id="276" r:id="rId9"/>
    <p:sldId id="280" r:id="rId10"/>
    <p:sldId id="308" r:id="rId11"/>
    <p:sldId id="282" r:id="rId12"/>
    <p:sldId id="283" r:id="rId13"/>
    <p:sldId id="262" r:id="rId14"/>
    <p:sldId id="303" r:id="rId15"/>
    <p:sldId id="284" r:id="rId16"/>
    <p:sldId id="287" r:id="rId17"/>
    <p:sldId id="309" r:id="rId18"/>
    <p:sldId id="304" r:id="rId19"/>
    <p:sldId id="297" r:id="rId20"/>
    <p:sldId id="299" r:id="rId21"/>
    <p:sldId id="264" r:id="rId22"/>
    <p:sldId id="265" r:id="rId23"/>
    <p:sldId id="260" r:id="rId24"/>
    <p:sldId id="261" r:id="rId25"/>
    <p:sldId id="307" r:id="rId26"/>
    <p:sldId id="268" r:id="rId27"/>
    <p:sldId id="269" r:id="rId28"/>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289" autoAdjust="0"/>
    <p:restoredTop sz="99272" autoAdjust="0"/>
  </p:normalViewPr>
  <p:slideViewPr>
    <p:cSldViewPr>
      <p:cViewPr>
        <p:scale>
          <a:sx n="60" d="100"/>
          <a:sy n="60" d="100"/>
        </p:scale>
        <p:origin x="-72" y="15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A8810-687B-4662-96F8-F45C29064E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B7FE7DFC-3E30-4B12-A76A-3B3BC5FC53C9}">
      <dgm:prSet phldrT="[テキスト]"/>
      <dgm:spPr>
        <a:solidFill>
          <a:schemeClr val="bg2">
            <a:lumMod val="75000"/>
          </a:schemeClr>
        </a:solidFill>
        <a:ln w="38100">
          <a:solidFill>
            <a:schemeClr val="tx1"/>
          </a:solidFill>
        </a:ln>
      </dgm:spPr>
      <dgm:t>
        <a:bodyPr/>
        <a:lstStyle/>
        <a:p>
          <a:pPr algn="ctr"/>
          <a:r>
            <a:rPr kumimoji="1" lang="ja-JP" altLang="en-US" dirty="0" smtClean="0">
              <a:solidFill>
                <a:srgbClr val="FF0000"/>
              </a:solidFill>
            </a:rPr>
            <a:t>「</a:t>
          </a:r>
          <a:r>
            <a:rPr kumimoji="1" lang="ja-JP" altLang="en-US" u="sng" dirty="0" smtClean="0">
              <a:solidFill>
                <a:srgbClr val="0033CC"/>
              </a:solidFill>
            </a:rPr>
            <a:t>健</a:t>
          </a:r>
          <a:r>
            <a:rPr kumimoji="1" lang="ja-JP" altLang="en-US" dirty="0" smtClean="0">
              <a:solidFill>
                <a:srgbClr val="FF0000"/>
              </a:solidFill>
            </a:rPr>
            <a:t>康</a:t>
          </a:r>
          <a:r>
            <a:rPr kumimoji="1" lang="ja-JP" altLang="en-US" u="sng" dirty="0" smtClean="0">
              <a:solidFill>
                <a:srgbClr val="0033CC"/>
              </a:solidFill>
            </a:rPr>
            <a:t>診</a:t>
          </a:r>
          <a:r>
            <a:rPr kumimoji="1" lang="ja-JP" altLang="en-US" dirty="0" smtClean="0">
              <a:solidFill>
                <a:srgbClr val="FF0000"/>
              </a:solidFill>
            </a:rPr>
            <a:t>断」</a:t>
          </a:r>
          <a:endParaRPr kumimoji="1" lang="ja-JP" altLang="en-US" dirty="0">
            <a:solidFill>
              <a:srgbClr val="FF0000"/>
            </a:solidFill>
          </a:endParaRPr>
        </a:p>
      </dgm:t>
    </dgm:pt>
    <dgm:pt modelId="{33349A6E-D1BD-4ADF-9153-8A86E510AC3B}" type="parTrans" cxnId="{57CAEAAD-47B2-46A4-A4E0-989EE35AF77D}">
      <dgm:prSet/>
      <dgm:spPr/>
      <dgm:t>
        <a:bodyPr/>
        <a:lstStyle/>
        <a:p>
          <a:endParaRPr kumimoji="1" lang="ja-JP" altLang="en-US">
            <a:solidFill>
              <a:srgbClr val="FF0000"/>
            </a:solidFill>
          </a:endParaRPr>
        </a:p>
      </dgm:t>
    </dgm:pt>
    <dgm:pt modelId="{4FD1CA45-2280-4470-9669-3814A4AA949D}" type="sibTrans" cxnId="{57CAEAAD-47B2-46A4-A4E0-989EE35AF77D}">
      <dgm:prSet/>
      <dgm:spPr/>
      <dgm:t>
        <a:bodyPr/>
        <a:lstStyle/>
        <a:p>
          <a:endParaRPr kumimoji="1" lang="ja-JP" altLang="en-US">
            <a:solidFill>
              <a:srgbClr val="FF0000"/>
            </a:solidFill>
          </a:endParaRPr>
        </a:p>
      </dgm:t>
    </dgm:pt>
    <dgm:pt modelId="{8AFFA932-94AD-4A15-A7F2-1E98B871613F}">
      <dgm:prSet phldrT="[テキスト]" custT="1"/>
      <dgm:spPr/>
      <dgm:t>
        <a:bodyPr/>
        <a:lstStyle/>
        <a:p>
          <a:endParaRPr kumimoji="1" lang="ja-JP" altLang="en-US" sz="3200" dirty="0">
            <a:solidFill>
              <a:srgbClr val="FF0000"/>
            </a:solidFill>
          </a:endParaRPr>
        </a:p>
      </dgm:t>
    </dgm:pt>
    <dgm:pt modelId="{DBC4BD23-89C2-4B4D-990F-84AD3B152F98}" type="parTrans" cxnId="{E57ABF86-B55D-4183-8151-5A18023DBD82}">
      <dgm:prSet/>
      <dgm:spPr/>
      <dgm:t>
        <a:bodyPr/>
        <a:lstStyle/>
        <a:p>
          <a:endParaRPr kumimoji="1" lang="ja-JP" altLang="en-US">
            <a:solidFill>
              <a:srgbClr val="FF0000"/>
            </a:solidFill>
          </a:endParaRPr>
        </a:p>
      </dgm:t>
    </dgm:pt>
    <dgm:pt modelId="{FA2ECC0E-1FB6-4DA3-A074-5FDB9D63635D}" type="sibTrans" cxnId="{E57ABF86-B55D-4183-8151-5A18023DBD82}">
      <dgm:prSet/>
      <dgm:spPr/>
      <dgm:t>
        <a:bodyPr/>
        <a:lstStyle/>
        <a:p>
          <a:endParaRPr kumimoji="1" lang="ja-JP" altLang="en-US">
            <a:solidFill>
              <a:srgbClr val="FF0000"/>
            </a:solidFill>
          </a:endParaRPr>
        </a:p>
      </dgm:t>
    </dgm:pt>
    <dgm:pt modelId="{98F7FF2B-CAC5-48CD-81CF-9B0144925B15}">
      <dgm:prSet phldrT="[テキスト]"/>
      <dgm:spPr>
        <a:solidFill>
          <a:schemeClr val="bg2">
            <a:lumMod val="75000"/>
          </a:schemeClr>
        </a:solidFill>
        <a:ln w="38100">
          <a:solidFill>
            <a:schemeClr val="tx1"/>
          </a:solidFill>
        </a:ln>
      </dgm:spPr>
      <dgm:t>
        <a:bodyPr/>
        <a:lstStyle/>
        <a:p>
          <a:pPr algn="ctr"/>
          <a:r>
            <a:rPr kumimoji="1" lang="ja-JP" altLang="en-US" dirty="0" smtClean="0">
              <a:solidFill>
                <a:srgbClr val="FF0000"/>
              </a:solidFill>
            </a:rPr>
            <a:t>「</a:t>
          </a:r>
          <a:r>
            <a:rPr kumimoji="1" lang="ja-JP" altLang="en-US" u="sng" dirty="0" smtClean="0">
              <a:solidFill>
                <a:srgbClr val="0033CC"/>
              </a:solidFill>
            </a:rPr>
            <a:t>健</a:t>
          </a:r>
          <a:r>
            <a:rPr kumimoji="1" lang="ja-JP" altLang="en-US" dirty="0" smtClean="0">
              <a:solidFill>
                <a:srgbClr val="FF0000"/>
              </a:solidFill>
            </a:rPr>
            <a:t>康</a:t>
          </a:r>
          <a:r>
            <a:rPr kumimoji="1" lang="ja-JP" altLang="en-US" u="sng" dirty="0" smtClean="0">
              <a:solidFill>
                <a:srgbClr val="0033CC"/>
              </a:solidFill>
            </a:rPr>
            <a:t>診</a:t>
          </a:r>
          <a:r>
            <a:rPr kumimoji="1" lang="ja-JP" altLang="en-US" dirty="0" smtClean="0">
              <a:solidFill>
                <a:srgbClr val="FF0000"/>
              </a:solidFill>
            </a:rPr>
            <a:t>査」</a:t>
          </a:r>
          <a:endParaRPr kumimoji="1" lang="ja-JP" altLang="en-US" dirty="0">
            <a:solidFill>
              <a:srgbClr val="FF0000"/>
            </a:solidFill>
          </a:endParaRPr>
        </a:p>
      </dgm:t>
    </dgm:pt>
    <dgm:pt modelId="{7A32359B-7017-4F9A-9AD7-C86615D8A452}" type="parTrans" cxnId="{D0EDCE92-E5EA-4FD1-8F91-C51396549CD5}">
      <dgm:prSet/>
      <dgm:spPr/>
      <dgm:t>
        <a:bodyPr/>
        <a:lstStyle/>
        <a:p>
          <a:endParaRPr kumimoji="1" lang="ja-JP" altLang="en-US">
            <a:solidFill>
              <a:srgbClr val="FF0000"/>
            </a:solidFill>
          </a:endParaRPr>
        </a:p>
      </dgm:t>
    </dgm:pt>
    <dgm:pt modelId="{9A11CFC5-4149-4B24-BBE3-E91E3194296F}" type="sibTrans" cxnId="{D0EDCE92-E5EA-4FD1-8F91-C51396549CD5}">
      <dgm:prSet/>
      <dgm:spPr/>
      <dgm:t>
        <a:bodyPr/>
        <a:lstStyle/>
        <a:p>
          <a:endParaRPr kumimoji="1" lang="ja-JP" altLang="en-US">
            <a:solidFill>
              <a:srgbClr val="FF0000"/>
            </a:solidFill>
          </a:endParaRPr>
        </a:p>
      </dgm:t>
    </dgm:pt>
    <dgm:pt modelId="{D3F5208B-D7F5-4E42-B11C-DE508746039F}">
      <dgm:prSet phldrT="[テキスト]" custT="1"/>
      <dgm:spPr/>
      <dgm:t>
        <a:bodyPr/>
        <a:lstStyle/>
        <a:p>
          <a:endParaRPr kumimoji="1" lang="ja-JP" altLang="en-US" sz="3200" dirty="0">
            <a:solidFill>
              <a:srgbClr val="FF0000"/>
            </a:solidFill>
          </a:endParaRPr>
        </a:p>
      </dgm:t>
    </dgm:pt>
    <dgm:pt modelId="{DDF31CAE-41E4-4A5C-BC32-E0958E00F63C}" type="parTrans" cxnId="{2AB162BD-E9CF-42E2-80EF-BAACA9F9A6FE}">
      <dgm:prSet/>
      <dgm:spPr/>
      <dgm:t>
        <a:bodyPr/>
        <a:lstStyle/>
        <a:p>
          <a:endParaRPr kumimoji="1" lang="ja-JP" altLang="en-US">
            <a:solidFill>
              <a:srgbClr val="FF0000"/>
            </a:solidFill>
          </a:endParaRPr>
        </a:p>
      </dgm:t>
    </dgm:pt>
    <dgm:pt modelId="{3B8368FB-BE5A-4067-88DD-695E026AA6E5}" type="sibTrans" cxnId="{2AB162BD-E9CF-42E2-80EF-BAACA9F9A6FE}">
      <dgm:prSet/>
      <dgm:spPr/>
      <dgm:t>
        <a:bodyPr/>
        <a:lstStyle/>
        <a:p>
          <a:endParaRPr kumimoji="1" lang="ja-JP" altLang="en-US">
            <a:solidFill>
              <a:srgbClr val="FF0000"/>
            </a:solidFill>
          </a:endParaRPr>
        </a:p>
      </dgm:t>
    </dgm:pt>
    <dgm:pt modelId="{1AB60FB9-636D-476C-A7EE-4BA47F5BE481}" type="pres">
      <dgm:prSet presAssocID="{EE0A8810-687B-4662-96F8-F45C29064ED0}" presName="linear" presStyleCnt="0">
        <dgm:presLayoutVars>
          <dgm:animLvl val="lvl"/>
          <dgm:resizeHandles val="exact"/>
        </dgm:presLayoutVars>
      </dgm:prSet>
      <dgm:spPr/>
      <dgm:t>
        <a:bodyPr/>
        <a:lstStyle/>
        <a:p>
          <a:endParaRPr kumimoji="1" lang="ja-JP" altLang="en-US"/>
        </a:p>
      </dgm:t>
    </dgm:pt>
    <dgm:pt modelId="{FB1AC884-CAE8-4AAF-BB27-C3EA1F16AA98}" type="pres">
      <dgm:prSet presAssocID="{B7FE7DFC-3E30-4B12-A76A-3B3BC5FC53C9}" presName="parentText" presStyleLbl="node1" presStyleIdx="0" presStyleCnt="2">
        <dgm:presLayoutVars>
          <dgm:chMax val="0"/>
          <dgm:bulletEnabled val="1"/>
        </dgm:presLayoutVars>
      </dgm:prSet>
      <dgm:spPr/>
      <dgm:t>
        <a:bodyPr/>
        <a:lstStyle/>
        <a:p>
          <a:endParaRPr kumimoji="1" lang="ja-JP" altLang="en-US"/>
        </a:p>
      </dgm:t>
    </dgm:pt>
    <dgm:pt modelId="{77BC2BF3-B7C3-4150-B39B-75FA98D5AA20}" type="pres">
      <dgm:prSet presAssocID="{B7FE7DFC-3E30-4B12-A76A-3B3BC5FC53C9}" presName="childText" presStyleLbl="revTx" presStyleIdx="0" presStyleCnt="2">
        <dgm:presLayoutVars>
          <dgm:bulletEnabled val="1"/>
        </dgm:presLayoutVars>
      </dgm:prSet>
      <dgm:spPr/>
      <dgm:t>
        <a:bodyPr/>
        <a:lstStyle/>
        <a:p>
          <a:endParaRPr kumimoji="1" lang="ja-JP" altLang="en-US"/>
        </a:p>
      </dgm:t>
    </dgm:pt>
    <dgm:pt modelId="{1BD5EE1F-47EE-472C-A275-6AC18DFEE49C}" type="pres">
      <dgm:prSet presAssocID="{98F7FF2B-CAC5-48CD-81CF-9B0144925B15}" presName="parentText" presStyleLbl="node1" presStyleIdx="1" presStyleCnt="2">
        <dgm:presLayoutVars>
          <dgm:chMax val="0"/>
          <dgm:bulletEnabled val="1"/>
        </dgm:presLayoutVars>
      </dgm:prSet>
      <dgm:spPr/>
      <dgm:t>
        <a:bodyPr/>
        <a:lstStyle/>
        <a:p>
          <a:endParaRPr kumimoji="1" lang="ja-JP" altLang="en-US"/>
        </a:p>
      </dgm:t>
    </dgm:pt>
    <dgm:pt modelId="{44DC9D3A-5E01-4C55-B7BA-F3F8992764FA}" type="pres">
      <dgm:prSet presAssocID="{98F7FF2B-CAC5-48CD-81CF-9B0144925B15}" presName="childText" presStyleLbl="revTx" presStyleIdx="1" presStyleCnt="2">
        <dgm:presLayoutVars>
          <dgm:bulletEnabled val="1"/>
        </dgm:presLayoutVars>
      </dgm:prSet>
      <dgm:spPr/>
      <dgm:t>
        <a:bodyPr/>
        <a:lstStyle/>
        <a:p>
          <a:endParaRPr kumimoji="1" lang="ja-JP" altLang="en-US"/>
        </a:p>
      </dgm:t>
    </dgm:pt>
  </dgm:ptLst>
  <dgm:cxnLst>
    <dgm:cxn modelId="{D0EDCE92-E5EA-4FD1-8F91-C51396549CD5}" srcId="{EE0A8810-687B-4662-96F8-F45C29064ED0}" destId="{98F7FF2B-CAC5-48CD-81CF-9B0144925B15}" srcOrd="1" destOrd="0" parTransId="{7A32359B-7017-4F9A-9AD7-C86615D8A452}" sibTransId="{9A11CFC5-4149-4B24-BBE3-E91E3194296F}"/>
    <dgm:cxn modelId="{654FA5E9-8DD2-4193-9AA8-038D4776AB51}" type="presOf" srcId="{98F7FF2B-CAC5-48CD-81CF-9B0144925B15}" destId="{1BD5EE1F-47EE-472C-A275-6AC18DFEE49C}" srcOrd="0" destOrd="0" presId="urn:microsoft.com/office/officeart/2005/8/layout/vList2"/>
    <dgm:cxn modelId="{57CAEAAD-47B2-46A4-A4E0-989EE35AF77D}" srcId="{EE0A8810-687B-4662-96F8-F45C29064ED0}" destId="{B7FE7DFC-3E30-4B12-A76A-3B3BC5FC53C9}" srcOrd="0" destOrd="0" parTransId="{33349A6E-D1BD-4ADF-9153-8A86E510AC3B}" sibTransId="{4FD1CA45-2280-4470-9669-3814A4AA949D}"/>
    <dgm:cxn modelId="{E57ABF86-B55D-4183-8151-5A18023DBD82}" srcId="{B7FE7DFC-3E30-4B12-A76A-3B3BC5FC53C9}" destId="{8AFFA932-94AD-4A15-A7F2-1E98B871613F}" srcOrd="0" destOrd="0" parTransId="{DBC4BD23-89C2-4B4D-990F-84AD3B152F98}" sibTransId="{FA2ECC0E-1FB6-4DA3-A074-5FDB9D63635D}"/>
    <dgm:cxn modelId="{2AB162BD-E9CF-42E2-80EF-BAACA9F9A6FE}" srcId="{98F7FF2B-CAC5-48CD-81CF-9B0144925B15}" destId="{D3F5208B-D7F5-4E42-B11C-DE508746039F}" srcOrd="0" destOrd="0" parTransId="{DDF31CAE-41E4-4A5C-BC32-E0958E00F63C}" sibTransId="{3B8368FB-BE5A-4067-88DD-695E026AA6E5}"/>
    <dgm:cxn modelId="{1D5A2CF4-36E0-4DFA-BF4D-444B4AA67748}" type="presOf" srcId="{8AFFA932-94AD-4A15-A7F2-1E98B871613F}" destId="{77BC2BF3-B7C3-4150-B39B-75FA98D5AA20}" srcOrd="0" destOrd="0" presId="urn:microsoft.com/office/officeart/2005/8/layout/vList2"/>
    <dgm:cxn modelId="{71D8C093-45AF-4D2B-A873-2642B7950248}" type="presOf" srcId="{D3F5208B-D7F5-4E42-B11C-DE508746039F}" destId="{44DC9D3A-5E01-4C55-B7BA-F3F8992764FA}" srcOrd="0" destOrd="0" presId="urn:microsoft.com/office/officeart/2005/8/layout/vList2"/>
    <dgm:cxn modelId="{96AE2344-ED93-4CBE-8F05-18A5756F43C8}" type="presOf" srcId="{B7FE7DFC-3E30-4B12-A76A-3B3BC5FC53C9}" destId="{FB1AC884-CAE8-4AAF-BB27-C3EA1F16AA98}" srcOrd="0" destOrd="0" presId="urn:microsoft.com/office/officeart/2005/8/layout/vList2"/>
    <dgm:cxn modelId="{C17CE489-0A60-4A12-BA59-D6FB83C16530}" type="presOf" srcId="{EE0A8810-687B-4662-96F8-F45C29064ED0}" destId="{1AB60FB9-636D-476C-A7EE-4BA47F5BE481}" srcOrd="0" destOrd="0" presId="urn:microsoft.com/office/officeart/2005/8/layout/vList2"/>
    <dgm:cxn modelId="{CFDB003A-474D-40C8-8B4A-31C1325C2407}" type="presParOf" srcId="{1AB60FB9-636D-476C-A7EE-4BA47F5BE481}" destId="{FB1AC884-CAE8-4AAF-BB27-C3EA1F16AA98}" srcOrd="0" destOrd="0" presId="urn:microsoft.com/office/officeart/2005/8/layout/vList2"/>
    <dgm:cxn modelId="{3BA35FA4-A12A-48D2-AFEF-DC449D60E3B5}" type="presParOf" srcId="{1AB60FB9-636D-476C-A7EE-4BA47F5BE481}" destId="{77BC2BF3-B7C3-4150-B39B-75FA98D5AA20}" srcOrd="1" destOrd="0" presId="urn:microsoft.com/office/officeart/2005/8/layout/vList2"/>
    <dgm:cxn modelId="{927A9F87-1251-4946-8117-4E6A1E08460A}" type="presParOf" srcId="{1AB60FB9-636D-476C-A7EE-4BA47F5BE481}" destId="{1BD5EE1F-47EE-472C-A275-6AC18DFEE49C}" srcOrd="2" destOrd="0" presId="urn:microsoft.com/office/officeart/2005/8/layout/vList2"/>
    <dgm:cxn modelId="{C6D50426-AB78-4E13-AB89-A6E47BAF34DD}" type="presParOf" srcId="{1AB60FB9-636D-476C-A7EE-4BA47F5BE481}" destId="{44DC9D3A-5E01-4C55-B7BA-F3F8992764FA}" srcOrd="3"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94CE6918-945A-408A-963F-3E2DF68FB166}" type="doc">
      <dgm:prSet loTypeId="urn:microsoft.com/office/officeart/2005/8/layout/process1" loCatId="process" qsTypeId="urn:microsoft.com/office/officeart/2005/8/quickstyle/simple1" qsCatId="simple" csTypeId="urn:microsoft.com/office/officeart/2005/8/colors/accent1_2" csCatId="accent1" phldr="1"/>
      <dgm:spPr/>
    </dgm:pt>
    <dgm:pt modelId="{AB4E3D9E-3581-469C-BE47-D9B30DCDDB41}">
      <dgm:prSet phldrT="[テキスト]" custT="1"/>
      <dgm:spPr>
        <a:solidFill>
          <a:schemeClr val="tx1"/>
        </a:solidFill>
      </dgm:spPr>
      <dgm:t>
        <a:bodyPr/>
        <a:lstStyle/>
        <a:p>
          <a:r>
            <a:rPr kumimoji="1" lang="ja-JP" altLang="en-US" sz="2000" b="1" u="sng" dirty="0" smtClean="0">
              <a:solidFill>
                <a:schemeClr val="bg1"/>
              </a:solidFill>
            </a:rPr>
            <a:t>一次予防</a:t>
          </a:r>
          <a:endParaRPr kumimoji="1" lang="ja-JP" altLang="en-US" sz="2000" b="1" u="sng" dirty="0">
            <a:solidFill>
              <a:schemeClr val="bg1"/>
            </a:solidFill>
          </a:endParaRPr>
        </a:p>
      </dgm:t>
    </dgm:pt>
    <dgm:pt modelId="{CA072683-426D-4BA5-ADBC-D71CE96041B2}" type="parTrans" cxnId="{3201F3EC-D951-47AD-B518-C415D7A08ED1}">
      <dgm:prSet/>
      <dgm:spPr/>
      <dgm:t>
        <a:bodyPr/>
        <a:lstStyle/>
        <a:p>
          <a:endParaRPr kumimoji="1" lang="ja-JP" altLang="en-US" sz="3200" b="1" u="sng">
            <a:solidFill>
              <a:schemeClr val="bg1"/>
            </a:solidFill>
          </a:endParaRPr>
        </a:p>
      </dgm:t>
    </dgm:pt>
    <dgm:pt modelId="{37A61960-4BC2-4084-AFC0-DE5389B1E40A}" type="sibTrans" cxnId="{3201F3EC-D951-47AD-B518-C415D7A08ED1}">
      <dgm:prSet custT="1"/>
      <dgm:spPr>
        <a:solidFill>
          <a:srgbClr val="FF0000"/>
        </a:solidFill>
      </dgm:spPr>
      <dgm:t>
        <a:bodyPr/>
        <a:lstStyle/>
        <a:p>
          <a:endParaRPr kumimoji="1" lang="ja-JP" altLang="en-US" sz="1800" b="1" u="sng" dirty="0">
            <a:solidFill>
              <a:schemeClr val="bg1"/>
            </a:solidFill>
          </a:endParaRPr>
        </a:p>
      </dgm:t>
    </dgm:pt>
    <dgm:pt modelId="{DFCE9213-1C39-4892-B8DF-96CF32003BFB}">
      <dgm:prSet phldrT="[テキスト]" custT="1"/>
      <dgm:spPr>
        <a:solidFill>
          <a:schemeClr val="tx1"/>
        </a:solidFill>
      </dgm:spPr>
      <dgm:t>
        <a:bodyPr/>
        <a:lstStyle/>
        <a:p>
          <a:r>
            <a:rPr kumimoji="1" lang="ja-JP" altLang="en-US" sz="2000" b="1" u="sng" dirty="0" smtClean="0">
              <a:solidFill>
                <a:schemeClr val="bg1"/>
              </a:solidFill>
            </a:rPr>
            <a:t>二次予防</a:t>
          </a:r>
          <a:endParaRPr kumimoji="1" lang="ja-JP" altLang="en-US" sz="2000" b="1" u="sng" dirty="0">
            <a:solidFill>
              <a:schemeClr val="bg1"/>
            </a:solidFill>
          </a:endParaRPr>
        </a:p>
      </dgm:t>
    </dgm:pt>
    <dgm:pt modelId="{EC4C2DE3-D836-4D45-B0A7-6A89961541BF}" type="parTrans" cxnId="{89C75ED5-5027-4C06-84B0-060B669FBDA8}">
      <dgm:prSet/>
      <dgm:spPr/>
      <dgm:t>
        <a:bodyPr/>
        <a:lstStyle/>
        <a:p>
          <a:endParaRPr kumimoji="1" lang="ja-JP" altLang="en-US" sz="3200" b="1" u="sng">
            <a:solidFill>
              <a:schemeClr val="bg1"/>
            </a:solidFill>
          </a:endParaRPr>
        </a:p>
      </dgm:t>
    </dgm:pt>
    <dgm:pt modelId="{934C1645-2E02-41CD-8B95-603639682B9C}" type="sibTrans" cxnId="{89C75ED5-5027-4C06-84B0-060B669FBDA8}">
      <dgm:prSet custT="1"/>
      <dgm:spPr>
        <a:solidFill>
          <a:srgbClr val="FF0000"/>
        </a:solidFill>
      </dgm:spPr>
      <dgm:t>
        <a:bodyPr/>
        <a:lstStyle/>
        <a:p>
          <a:endParaRPr kumimoji="1" lang="ja-JP" altLang="en-US" sz="1800" b="1" u="sng" dirty="0">
            <a:solidFill>
              <a:schemeClr val="bg1"/>
            </a:solidFill>
          </a:endParaRPr>
        </a:p>
      </dgm:t>
    </dgm:pt>
    <dgm:pt modelId="{88CB00A3-AA66-4F46-89CD-7332FB4E3F79}">
      <dgm:prSet phldrT="[テキスト]" custT="1"/>
      <dgm:spPr>
        <a:solidFill>
          <a:schemeClr val="tx1"/>
        </a:solidFill>
      </dgm:spPr>
      <dgm:t>
        <a:bodyPr/>
        <a:lstStyle/>
        <a:p>
          <a:r>
            <a:rPr kumimoji="1" lang="ja-JP" altLang="en-US" sz="2000" b="1" u="none" dirty="0" smtClean="0">
              <a:solidFill>
                <a:schemeClr val="bg1"/>
              </a:solidFill>
            </a:rPr>
            <a:t>三次予防</a:t>
          </a:r>
          <a:endParaRPr kumimoji="1" lang="ja-JP" altLang="en-US" sz="2000" b="1" u="none" dirty="0">
            <a:solidFill>
              <a:schemeClr val="bg1"/>
            </a:solidFill>
          </a:endParaRPr>
        </a:p>
      </dgm:t>
    </dgm:pt>
    <dgm:pt modelId="{8333B08A-E7DA-4845-9B16-1E1320945465}" type="parTrans" cxnId="{55B49AAA-3577-418E-9B06-9F10C37F0802}">
      <dgm:prSet/>
      <dgm:spPr/>
      <dgm:t>
        <a:bodyPr/>
        <a:lstStyle/>
        <a:p>
          <a:endParaRPr kumimoji="1" lang="ja-JP" altLang="en-US" sz="3200" b="1" u="sng">
            <a:solidFill>
              <a:schemeClr val="bg1"/>
            </a:solidFill>
          </a:endParaRPr>
        </a:p>
      </dgm:t>
    </dgm:pt>
    <dgm:pt modelId="{D0B86FA3-DA3B-4FD8-B5C0-B30E1A8D0F57}" type="sibTrans" cxnId="{55B49AAA-3577-418E-9B06-9F10C37F0802}">
      <dgm:prSet/>
      <dgm:spPr/>
      <dgm:t>
        <a:bodyPr/>
        <a:lstStyle/>
        <a:p>
          <a:endParaRPr kumimoji="1" lang="ja-JP" altLang="en-US" sz="3200" b="1" u="sng">
            <a:solidFill>
              <a:schemeClr val="bg1"/>
            </a:solidFill>
          </a:endParaRPr>
        </a:p>
      </dgm:t>
    </dgm:pt>
    <dgm:pt modelId="{BD4B8063-77A0-4103-BEE8-36BB5970B6DD}" type="pres">
      <dgm:prSet presAssocID="{94CE6918-945A-408A-963F-3E2DF68FB166}" presName="Name0" presStyleCnt="0">
        <dgm:presLayoutVars>
          <dgm:dir/>
          <dgm:resizeHandles val="exact"/>
        </dgm:presLayoutVars>
      </dgm:prSet>
      <dgm:spPr/>
    </dgm:pt>
    <dgm:pt modelId="{15ACDD7E-C9B6-4EE5-BF85-A8B538AEC5CF}" type="pres">
      <dgm:prSet presAssocID="{AB4E3D9E-3581-469C-BE47-D9B30DCDDB41}" presName="node" presStyleLbl="node1" presStyleIdx="0" presStyleCnt="3">
        <dgm:presLayoutVars>
          <dgm:bulletEnabled val="1"/>
        </dgm:presLayoutVars>
      </dgm:prSet>
      <dgm:spPr/>
      <dgm:t>
        <a:bodyPr/>
        <a:lstStyle/>
        <a:p>
          <a:endParaRPr kumimoji="1" lang="ja-JP" altLang="en-US"/>
        </a:p>
      </dgm:t>
    </dgm:pt>
    <dgm:pt modelId="{D431E8AD-736B-42BF-AA63-661E630C2997}" type="pres">
      <dgm:prSet presAssocID="{37A61960-4BC2-4084-AFC0-DE5389B1E40A}" presName="sibTrans" presStyleLbl="sibTrans2D1" presStyleIdx="0" presStyleCnt="2" custLinFactNeighborX="8426"/>
      <dgm:spPr/>
      <dgm:t>
        <a:bodyPr/>
        <a:lstStyle/>
        <a:p>
          <a:endParaRPr kumimoji="1" lang="ja-JP" altLang="en-US"/>
        </a:p>
      </dgm:t>
    </dgm:pt>
    <dgm:pt modelId="{E1AFDC03-3C34-4F84-9BFF-639BA58974D7}" type="pres">
      <dgm:prSet presAssocID="{37A61960-4BC2-4084-AFC0-DE5389B1E40A}" presName="connectorText" presStyleLbl="sibTrans2D1" presStyleIdx="0" presStyleCnt="2"/>
      <dgm:spPr/>
      <dgm:t>
        <a:bodyPr/>
        <a:lstStyle/>
        <a:p>
          <a:endParaRPr kumimoji="1" lang="ja-JP" altLang="en-US"/>
        </a:p>
      </dgm:t>
    </dgm:pt>
    <dgm:pt modelId="{487C4AC7-422F-44D7-8F1E-2170055ED0A3}" type="pres">
      <dgm:prSet presAssocID="{DFCE9213-1C39-4892-B8DF-96CF32003BFB}" presName="node" presStyleLbl="node1" presStyleIdx="1" presStyleCnt="3">
        <dgm:presLayoutVars>
          <dgm:bulletEnabled val="1"/>
        </dgm:presLayoutVars>
      </dgm:prSet>
      <dgm:spPr/>
      <dgm:t>
        <a:bodyPr/>
        <a:lstStyle/>
        <a:p>
          <a:endParaRPr kumimoji="1" lang="ja-JP" altLang="en-US"/>
        </a:p>
      </dgm:t>
    </dgm:pt>
    <dgm:pt modelId="{367F403E-D5C3-401C-BBAD-073E056DFD78}" type="pres">
      <dgm:prSet presAssocID="{934C1645-2E02-41CD-8B95-603639682B9C}" presName="sibTrans" presStyleLbl="sibTrans2D1" presStyleIdx="1" presStyleCnt="2"/>
      <dgm:spPr/>
      <dgm:t>
        <a:bodyPr/>
        <a:lstStyle/>
        <a:p>
          <a:endParaRPr kumimoji="1" lang="ja-JP" altLang="en-US"/>
        </a:p>
      </dgm:t>
    </dgm:pt>
    <dgm:pt modelId="{D195FC34-6995-4AA9-84EE-0DC7A5A3A7CE}" type="pres">
      <dgm:prSet presAssocID="{934C1645-2E02-41CD-8B95-603639682B9C}" presName="connectorText" presStyleLbl="sibTrans2D1" presStyleIdx="1" presStyleCnt="2"/>
      <dgm:spPr/>
      <dgm:t>
        <a:bodyPr/>
        <a:lstStyle/>
        <a:p>
          <a:endParaRPr kumimoji="1" lang="ja-JP" altLang="en-US"/>
        </a:p>
      </dgm:t>
    </dgm:pt>
    <dgm:pt modelId="{5D4A59BD-6372-4881-A11F-FF08BAFB589C}" type="pres">
      <dgm:prSet presAssocID="{88CB00A3-AA66-4F46-89CD-7332FB4E3F79}" presName="node" presStyleLbl="node1" presStyleIdx="2" presStyleCnt="3">
        <dgm:presLayoutVars>
          <dgm:bulletEnabled val="1"/>
        </dgm:presLayoutVars>
      </dgm:prSet>
      <dgm:spPr/>
      <dgm:t>
        <a:bodyPr/>
        <a:lstStyle/>
        <a:p>
          <a:endParaRPr kumimoji="1" lang="ja-JP" altLang="en-US"/>
        </a:p>
      </dgm:t>
    </dgm:pt>
  </dgm:ptLst>
  <dgm:cxnLst>
    <dgm:cxn modelId="{F63E5AA6-64E8-4DD8-AB67-3432239F13AC}" type="presOf" srcId="{AB4E3D9E-3581-469C-BE47-D9B30DCDDB41}" destId="{15ACDD7E-C9B6-4EE5-BF85-A8B538AEC5CF}" srcOrd="0" destOrd="0" presId="urn:microsoft.com/office/officeart/2005/8/layout/process1"/>
    <dgm:cxn modelId="{3201F3EC-D951-47AD-B518-C415D7A08ED1}" srcId="{94CE6918-945A-408A-963F-3E2DF68FB166}" destId="{AB4E3D9E-3581-469C-BE47-D9B30DCDDB41}" srcOrd="0" destOrd="0" parTransId="{CA072683-426D-4BA5-ADBC-D71CE96041B2}" sibTransId="{37A61960-4BC2-4084-AFC0-DE5389B1E40A}"/>
    <dgm:cxn modelId="{D03160BC-B3B3-4F30-80AD-5FAFA3C9BD43}" type="presOf" srcId="{37A61960-4BC2-4084-AFC0-DE5389B1E40A}" destId="{D431E8AD-736B-42BF-AA63-661E630C2997}" srcOrd="0" destOrd="0" presId="urn:microsoft.com/office/officeart/2005/8/layout/process1"/>
    <dgm:cxn modelId="{D0B1443F-A3CE-48D4-99AC-E536FF34D549}" type="presOf" srcId="{934C1645-2E02-41CD-8B95-603639682B9C}" destId="{367F403E-D5C3-401C-BBAD-073E056DFD78}" srcOrd="0" destOrd="0" presId="urn:microsoft.com/office/officeart/2005/8/layout/process1"/>
    <dgm:cxn modelId="{FE4B920E-A3A8-4A83-A378-903261302C7F}" type="presOf" srcId="{934C1645-2E02-41CD-8B95-603639682B9C}" destId="{D195FC34-6995-4AA9-84EE-0DC7A5A3A7CE}" srcOrd="1" destOrd="0" presId="urn:microsoft.com/office/officeart/2005/8/layout/process1"/>
    <dgm:cxn modelId="{89C75ED5-5027-4C06-84B0-060B669FBDA8}" srcId="{94CE6918-945A-408A-963F-3E2DF68FB166}" destId="{DFCE9213-1C39-4892-B8DF-96CF32003BFB}" srcOrd="1" destOrd="0" parTransId="{EC4C2DE3-D836-4D45-B0A7-6A89961541BF}" sibTransId="{934C1645-2E02-41CD-8B95-603639682B9C}"/>
    <dgm:cxn modelId="{06764FB5-21D5-4969-AFFB-27438C459FE7}" type="presOf" srcId="{88CB00A3-AA66-4F46-89CD-7332FB4E3F79}" destId="{5D4A59BD-6372-4881-A11F-FF08BAFB589C}" srcOrd="0" destOrd="0" presId="urn:microsoft.com/office/officeart/2005/8/layout/process1"/>
    <dgm:cxn modelId="{874DF91F-6916-428F-95EF-7B04F0A197E1}" type="presOf" srcId="{DFCE9213-1C39-4892-B8DF-96CF32003BFB}" destId="{487C4AC7-422F-44D7-8F1E-2170055ED0A3}" srcOrd="0" destOrd="0" presId="urn:microsoft.com/office/officeart/2005/8/layout/process1"/>
    <dgm:cxn modelId="{55B49AAA-3577-418E-9B06-9F10C37F0802}" srcId="{94CE6918-945A-408A-963F-3E2DF68FB166}" destId="{88CB00A3-AA66-4F46-89CD-7332FB4E3F79}" srcOrd="2" destOrd="0" parTransId="{8333B08A-E7DA-4845-9B16-1E1320945465}" sibTransId="{D0B86FA3-DA3B-4FD8-B5C0-B30E1A8D0F57}"/>
    <dgm:cxn modelId="{01BEF7A1-A32D-4251-85B4-57A71243BA68}" type="presOf" srcId="{94CE6918-945A-408A-963F-3E2DF68FB166}" destId="{BD4B8063-77A0-4103-BEE8-36BB5970B6DD}" srcOrd="0" destOrd="0" presId="urn:microsoft.com/office/officeart/2005/8/layout/process1"/>
    <dgm:cxn modelId="{6699EBB0-1D09-433A-8894-2405D63F10F3}" type="presOf" srcId="{37A61960-4BC2-4084-AFC0-DE5389B1E40A}" destId="{E1AFDC03-3C34-4F84-9BFF-639BA58974D7}" srcOrd="1" destOrd="0" presId="urn:microsoft.com/office/officeart/2005/8/layout/process1"/>
    <dgm:cxn modelId="{47269B14-EDF4-4D3E-9FB3-678810AB774E}" type="presParOf" srcId="{BD4B8063-77A0-4103-BEE8-36BB5970B6DD}" destId="{15ACDD7E-C9B6-4EE5-BF85-A8B538AEC5CF}" srcOrd="0" destOrd="0" presId="urn:microsoft.com/office/officeart/2005/8/layout/process1"/>
    <dgm:cxn modelId="{44419F64-97F1-426D-8981-A35F025BCC55}" type="presParOf" srcId="{BD4B8063-77A0-4103-BEE8-36BB5970B6DD}" destId="{D431E8AD-736B-42BF-AA63-661E630C2997}" srcOrd="1" destOrd="0" presId="urn:microsoft.com/office/officeart/2005/8/layout/process1"/>
    <dgm:cxn modelId="{E8312780-543F-4E71-BFDF-80E7346FB09F}" type="presParOf" srcId="{D431E8AD-736B-42BF-AA63-661E630C2997}" destId="{E1AFDC03-3C34-4F84-9BFF-639BA58974D7}" srcOrd="0" destOrd="0" presId="urn:microsoft.com/office/officeart/2005/8/layout/process1"/>
    <dgm:cxn modelId="{C4E31C58-719F-4610-9EFB-100585ACADF9}" type="presParOf" srcId="{BD4B8063-77A0-4103-BEE8-36BB5970B6DD}" destId="{487C4AC7-422F-44D7-8F1E-2170055ED0A3}" srcOrd="2" destOrd="0" presId="urn:microsoft.com/office/officeart/2005/8/layout/process1"/>
    <dgm:cxn modelId="{55F8EE8C-3AC5-4117-B18D-F0CBEB872E7F}" type="presParOf" srcId="{BD4B8063-77A0-4103-BEE8-36BB5970B6DD}" destId="{367F403E-D5C3-401C-BBAD-073E056DFD78}" srcOrd="3" destOrd="0" presId="urn:microsoft.com/office/officeart/2005/8/layout/process1"/>
    <dgm:cxn modelId="{AC81F450-1EF1-4366-8734-3CAF8CC6AE9C}" type="presParOf" srcId="{367F403E-D5C3-401C-BBAD-073E056DFD78}" destId="{D195FC34-6995-4AA9-84EE-0DC7A5A3A7CE}" srcOrd="0" destOrd="0" presId="urn:microsoft.com/office/officeart/2005/8/layout/process1"/>
    <dgm:cxn modelId="{1711AF56-BAC9-45E8-8EE7-2D03FB01086C}" type="presParOf" srcId="{BD4B8063-77A0-4103-BEE8-36BB5970B6DD}" destId="{5D4A59BD-6372-4881-A11F-FF08BAFB589C}" srcOrd="4" destOrd="0" presId="urn:microsoft.com/office/officeart/2005/8/layout/process1"/>
  </dgm:cxnLst>
  <dgm:bg>
    <a:noFill/>
  </dgm:bg>
  <dgm:whole/>
</dgm:dataModel>
</file>

<file path=ppt/diagrams/data3.xml><?xml version="1.0" encoding="utf-8"?>
<dgm:dataModel xmlns:dgm="http://schemas.openxmlformats.org/drawingml/2006/diagram" xmlns:a="http://schemas.openxmlformats.org/drawingml/2006/main">
  <dgm:ptLst>
    <dgm:pt modelId="{94CE6918-945A-408A-963F-3E2DF68FB166}" type="doc">
      <dgm:prSet loTypeId="urn:microsoft.com/office/officeart/2005/8/layout/process1" loCatId="process" qsTypeId="urn:microsoft.com/office/officeart/2005/8/quickstyle/simple1" qsCatId="simple" csTypeId="urn:microsoft.com/office/officeart/2005/8/colors/accent1_2" csCatId="accent1" phldr="1"/>
      <dgm:spPr/>
    </dgm:pt>
    <dgm:pt modelId="{AB4E3D9E-3581-469C-BE47-D9B30DCDDB41}">
      <dgm:prSet phldrT="[テキスト]" custT="1"/>
      <dgm:spPr>
        <a:solidFill>
          <a:schemeClr val="tx1"/>
        </a:solidFill>
      </dgm:spPr>
      <dgm:t>
        <a:bodyPr/>
        <a:lstStyle/>
        <a:p>
          <a:r>
            <a:rPr kumimoji="1" lang="ja-JP" altLang="en-US" sz="2000" b="1" u="sng" dirty="0" smtClean="0">
              <a:solidFill>
                <a:schemeClr val="bg1"/>
              </a:solidFill>
            </a:rPr>
            <a:t>一次予防</a:t>
          </a:r>
          <a:endParaRPr kumimoji="1" lang="ja-JP" altLang="en-US" sz="2000" b="1" u="sng" dirty="0">
            <a:solidFill>
              <a:schemeClr val="bg1"/>
            </a:solidFill>
          </a:endParaRPr>
        </a:p>
      </dgm:t>
    </dgm:pt>
    <dgm:pt modelId="{CA072683-426D-4BA5-ADBC-D71CE96041B2}" type="parTrans" cxnId="{3201F3EC-D951-47AD-B518-C415D7A08ED1}">
      <dgm:prSet/>
      <dgm:spPr/>
      <dgm:t>
        <a:bodyPr/>
        <a:lstStyle/>
        <a:p>
          <a:endParaRPr kumimoji="1" lang="ja-JP" altLang="en-US" sz="3200" b="1" u="sng">
            <a:solidFill>
              <a:schemeClr val="bg1"/>
            </a:solidFill>
          </a:endParaRPr>
        </a:p>
      </dgm:t>
    </dgm:pt>
    <dgm:pt modelId="{37A61960-4BC2-4084-AFC0-DE5389B1E40A}" type="sibTrans" cxnId="{3201F3EC-D951-47AD-B518-C415D7A08ED1}">
      <dgm:prSet custT="1"/>
      <dgm:spPr>
        <a:solidFill>
          <a:srgbClr val="FF0000"/>
        </a:solidFill>
      </dgm:spPr>
      <dgm:t>
        <a:bodyPr/>
        <a:lstStyle/>
        <a:p>
          <a:endParaRPr kumimoji="1" lang="ja-JP" altLang="en-US" sz="1800" b="1" u="sng" dirty="0">
            <a:solidFill>
              <a:schemeClr val="bg1"/>
            </a:solidFill>
          </a:endParaRPr>
        </a:p>
      </dgm:t>
    </dgm:pt>
    <dgm:pt modelId="{DFCE9213-1C39-4892-B8DF-96CF32003BFB}">
      <dgm:prSet phldrT="[テキスト]" custT="1"/>
      <dgm:spPr>
        <a:solidFill>
          <a:schemeClr val="tx1"/>
        </a:solidFill>
      </dgm:spPr>
      <dgm:t>
        <a:bodyPr/>
        <a:lstStyle/>
        <a:p>
          <a:r>
            <a:rPr kumimoji="1" lang="ja-JP" altLang="en-US" sz="2000" b="1" u="sng" dirty="0" smtClean="0">
              <a:solidFill>
                <a:schemeClr val="bg1"/>
              </a:solidFill>
            </a:rPr>
            <a:t>二次予防</a:t>
          </a:r>
          <a:endParaRPr kumimoji="1" lang="ja-JP" altLang="en-US" sz="2000" b="1" u="sng" dirty="0">
            <a:solidFill>
              <a:schemeClr val="bg1"/>
            </a:solidFill>
          </a:endParaRPr>
        </a:p>
      </dgm:t>
    </dgm:pt>
    <dgm:pt modelId="{EC4C2DE3-D836-4D45-B0A7-6A89961541BF}" type="parTrans" cxnId="{89C75ED5-5027-4C06-84B0-060B669FBDA8}">
      <dgm:prSet/>
      <dgm:spPr/>
      <dgm:t>
        <a:bodyPr/>
        <a:lstStyle/>
        <a:p>
          <a:endParaRPr kumimoji="1" lang="ja-JP" altLang="en-US" sz="3200" b="1" u="sng">
            <a:solidFill>
              <a:schemeClr val="bg1"/>
            </a:solidFill>
          </a:endParaRPr>
        </a:p>
      </dgm:t>
    </dgm:pt>
    <dgm:pt modelId="{934C1645-2E02-41CD-8B95-603639682B9C}" type="sibTrans" cxnId="{89C75ED5-5027-4C06-84B0-060B669FBDA8}">
      <dgm:prSet custT="1"/>
      <dgm:spPr>
        <a:solidFill>
          <a:srgbClr val="FF0000"/>
        </a:solidFill>
      </dgm:spPr>
      <dgm:t>
        <a:bodyPr/>
        <a:lstStyle/>
        <a:p>
          <a:endParaRPr kumimoji="1" lang="ja-JP" altLang="en-US" sz="1800" b="1" u="sng" dirty="0">
            <a:solidFill>
              <a:schemeClr val="bg1"/>
            </a:solidFill>
          </a:endParaRPr>
        </a:p>
      </dgm:t>
    </dgm:pt>
    <dgm:pt modelId="{88CB00A3-AA66-4F46-89CD-7332FB4E3F79}">
      <dgm:prSet phldrT="[テキスト]" custT="1"/>
      <dgm:spPr>
        <a:solidFill>
          <a:schemeClr val="tx1"/>
        </a:solidFill>
      </dgm:spPr>
      <dgm:t>
        <a:bodyPr/>
        <a:lstStyle/>
        <a:p>
          <a:r>
            <a:rPr kumimoji="1" lang="ja-JP" altLang="en-US" sz="2000" b="1" u="none" dirty="0" smtClean="0">
              <a:solidFill>
                <a:schemeClr val="bg1"/>
              </a:solidFill>
            </a:rPr>
            <a:t>三次予防</a:t>
          </a:r>
          <a:endParaRPr kumimoji="1" lang="ja-JP" altLang="en-US" sz="2000" b="1" u="none" dirty="0">
            <a:solidFill>
              <a:schemeClr val="bg1"/>
            </a:solidFill>
          </a:endParaRPr>
        </a:p>
      </dgm:t>
    </dgm:pt>
    <dgm:pt modelId="{8333B08A-E7DA-4845-9B16-1E1320945465}" type="parTrans" cxnId="{55B49AAA-3577-418E-9B06-9F10C37F0802}">
      <dgm:prSet/>
      <dgm:spPr/>
      <dgm:t>
        <a:bodyPr/>
        <a:lstStyle/>
        <a:p>
          <a:endParaRPr kumimoji="1" lang="ja-JP" altLang="en-US" sz="3200" b="1" u="sng">
            <a:solidFill>
              <a:schemeClr val="bg1"/>
            </a:solidFill>
          </a:endParaRPr>
        </a:p>
      </dgm:t>
    </dgm:pt>
    <dgm:pt modelId="{D0B86FA3-DA3B-4FD8-B5C0-B30E1A8D0F57}" type="sibTrans" cxnId="{55B49AAA-3577-418E-9B06-9F10C37F0802}">
      <dgm:prSet/>
      <dgm:spPr/>
      <dgm:t>
        <a:bodyPr/>
        <a:lstStyle/>
        <a:p>
          <a:endParaRPr kumimoji="1" lang="ja-JP" altLang="en-US" sz="3200" b="1" u="sng">
            <a:solidFill>
              <a:schemeClr val="bg1"/>
            </a:solidFill>
          </a:endParaRPr>
        </a:p>
      </dgm:t>
    </dgm:pt>
    <dgm:pt modelId="{BD4B8063-77A0-4103-BEE8-36BB5970B6DD}" type="pres">
      <dgm:prSet presAssocID="{94CE6918-945A-408A-963F-3E2DF68FB166}" presName="Name0" presStyleCnt="0">
        <dgm:presLayoutVars>
          <dgm:dir/>
          <dgm:resizeHandles val="exact"/>
        </dgm:presLayoutVars>
      </dgm:prSet>
      <dgm:spPr/>
    </dgm:pt>
    <dgm:pt modelId="{15ACDD7E-C9B6-4EE5-BF85-A8B538AEC5CF}" type="pres">
      <dgm:prSet presAssocID="{AB4E3D9E-3581-469C-BE47-D9B30DCDDB41}" presName="node" presStyleLbl="node1" presStyleIdx="0" presStyleCnt="3">
        <dgm:presLayoutVars>
          <dgm:bulletEnabled val="1"/>
        </dgm:presLayoutVars>
      </dgm:prSet>
      <dgm:spPr/>
      <dgm:t>
        <a:bodyPr/>
        <a:lstStyle/>
        <a:p>
          <a:endParaRPr kumimoji="1" lang="ja-JP" altLang="en-US"/>
        </a:p>
      </dgm:t>
    </dgm:pt>
    <dgm:pt modelId="{D431E8AD-736B-42BF-AA63-661E630C2997}" type="pres">
      <dgm:prSet presAssocID="{37A61960-4BC2-4084-AFC0-DE5389B1E40A}" presName="sibTrans" presStyleLbl="sibTrans2D1" presStyleIdx="0" presStyleCnt="2" custLinFactNeighborX="8426"/>
      <dgm:spPr/>
      <dgm:t>
        <a:bodyPr/>
        <a:lstStyle/>
        <a:p>
          <a:endParaRPr kumimoji="1" lang="ja-JP" altLang="en-US"/>
        </a:p>
      </dgm:t>
    </dgm:pt>
    <dgm:pt modelId="{E1AFDC03-3C34-4F84-9BFF-639BA58974D7}" type="pres">
      <dgm:prSet presAssocID="{37A61960-4BC2-4084-AFC0-DE5389B1E40A}" presName="connectorText" presStyleLbl="sibTrans2D1" presStyleIdx="0" presStyleCnt="2"/>
      <dgm:spPr/>
      <dgm:t>
        <a:bodyPr/>
        <a:lstStyle/>
        <a:p>
          <a:endParaRPr kumimoji="1" lang="ja-JP" altLang="en-US"/>
        </a:p>
      </dgm:t>
    </dgm:pt>
    <dgm:pt modelId="{487C4AC7-422F-44D7-8F1E-2170055ED0A3}" type="pres">
      <dgm:prSet presAssocID="{DFCE9213-1C39-4892-B8DF-96CF32003BFB}" presName="node" presStyleLbl="node1" presStyleIdx="1" presStyleCnt="3">
        <dgm:presLayoutVars>
          <dgm:bulletEnabled val="1"/>
        </dgm:presLayoutVars>
      </dgm:prSet>
      <dgm:spPr/>
      <dgm:t>
        <a:bodyPr/>
        <a:lstStyle/>
        <a:p>
          <a:endParaRPr kumimoji="1" lang="ja-JP" altLang="en-US"/>
        </a:p>
      </dgm:t>
    </dgm:pt>
    <dgm:pt modelId="{367F403E-D5C3-401C-BBAD-073E056DFD78}" type="pres">
      <dgm:prSet presAssocID="{934C1645-2E02-41CD-8B95-603639682B9C}" presName="sibTrans" presStyleLbl="sibTrans2D1" presStyleIdx="1" presStyleCnt="2"/>
      <dgm:spPr/>
      <dgm:t>
        <a:bodyPr/>
        <a:lstStyle/>
        <a:p>
          <a:endParaRPr kumimoji="1" lang="ja-JP" altLang="en-US"/>
        </a:p>
      </dgm:t>
    </dgm:pt>
    <dgm:pt modelId="{D195FC34-6995-4AA9-84EE-0DC7A5A3A7CE}" type="pres">
      <dgm:prSet presAssocID="{934C1645-2E02-41CD-8B95-603639682B9C}" presName="connectorText" presStyleLbl="sibTrans2D1" presStyleIdx="1" presStyleCnt="2"/>
      <dgm:spPr/>
      <dgm:t>
        <a:bodyPr/>
        <a:lstStyle/>
        <a:p>
          <a:endParaRPr kumimoji="1" lang="ja-JP" altLang="en-US"/>
        </a:p>
      </dgm:t>
    </dgm:pt>
    <dgm:pt modelId="{5D4A59BD-6372-4881-A11F-FF08BAFB589C}" type="pres">
      <dgm:prSet presAssocID="{88CB00A3-AA66-4F46-89CD-7332FB4E3F79}" presName="node" presStyleLbl="node1" presStyleIdx="2" presStyleCnt="3" custLinFactNeighborY="16667">
        <dgm:presLayoutVars>
          <dgm:bulletEnabled val="1"/>
        </dgm:presLayoutVars>
      </dgm:prSet>
      <dgm:spPr/>
      <dgm:t>
        <a:bodyPr/>
        <a:lstStyle/>
        <a:p>
          <a:endParaRPr kumimoji="1" lang="ja-JP" altLang="en-US"/>
        </a:p>
      </dgm:t>
    </dgm:pt>
  </dgm:ptLst>
  <dgm:cxnLst>
    <dgm:cxn modelId="{3201F3EC-D951-47AD-B518-C415D7A08ED1}" srcId="{94CE6918-945A-408A-963F-3E2DF68FB166}" destId="{AB4E3D9E-3581-469C-BE47-D9B30DCDDB41}" srcOrd="0" destOrd="0" parTransId="{CA072683-426D-4BA5-ADBC-D71CE96041B2}" sibTransId="{37A61960-4BC2-4084-AFC0-DE5389B1E40A}"/>
    <dgm:cxn modelId="{507545C0-5F21-4B1F-9919-00A252829504}" type="presOf" srcId="{37A61960-4BC2-4084-AFC0-DE5389B1E40A}" destId="{D431E8AD-736B-42BF-AA63-661E630C2997}" srcOrd="0" destOrd="0" presId="urn:microsoft.com/office/officeart/2005/8/layout/process1"/>
    <dgm:cxn modelId="{ECFA994C-7231-4B72-8E84-D48C34FC2619}" type="presOf" srcId="{37A61960-4BC2-4084-AFC0-DE5389B1E40A}" destId="{E1AFDC03-3C34-4F84-9BFF-639BA58974D7}" srcOrd="1" destOrd="0" presId="urn:microsoft.com/office/officeart/2005/8/layout/process1"/>
    <dgm:cxn modelId="{89C75ED5-5027-4C06-84B0-060B669FBDA8}" srcId="{94CE6918-945A-408A-963F-3E2DF68FB166}" destId="{DFCE9213-1C39-4892-B8DF-96CF32003BFB}" srcOrd="1" destOrd="0" parTransId="{EC4C2DE3-D836-4D45-B0A7-6A89961541BF}" sibTransId="{934C1645-2E02-41CD-8B95-603639682B9C}"/>
    <dgm:cxn modelId="{90BA18A9-6C89-41EB-A1AB-A6ADBE5FC648}" type="presOf" srcId="{AB4E3D9E-3581-469C-BE47-D9B30DCDDB41}" destId="{15ACDD7E-C9B6-4EE5-BF85-A8B538AEC5CF}" srcOrd="0" destOrd="0" presId="urn:microsoft.com/office/officeart/2005/8/layout/process1"/>
    <dgm:cxn modelId="{BC6B9596-EA15-45C0-82BA-C101E8E3D615}" type="presOf" srcId="{94CE6918-945A-408A-963F-3E2DF68FB166}" destId="{BD4B8063-77A0-4103-BEE8-36BB5970B6DD}" srcOrd="0" destOrd="0" presId="urn:microsoft.com/office/officeart/2005/8/layout/process1"/>
    <dgm:cxn modelId="{4FB820B2-6C51-4D56-84EB-EA4048E1C796}" type="presOf" srcId="{934C1645-2E02-41CD-8B95-603639682B9C}" destId="{D195FC34-6995-4AA9-84EE-0DC7A5A3A7CE}" srcOrd="1" destOrd="0" presId="urn:microsoft.com/office/officeart/2005/8/layout/process1"/>
    <dgm:cxn modelId="{4164C7BE-A314-4F4A-BB78-C9051B9BA082}" type="presOf" srcId="{88CB00A3-AA66-4F46-89CD-7332FB4E3F79}" destId="{5D4A59BD-6372-4881-A11F-FF08BAFB589C}" srcOrd="0" destOrd="0" presId="urn:microsoft.com/office/officeart/2005/8/layout/process1"/>
    <dgm:cxn modelId="{55B49AAA-3577-418E-9B06-9F10C37F0802}" srcId="{94CE6918-945A-408A-963F-3E2DF68FB166}" destId="{88CB00A3-AA66-4F46-89CD-7332FB4E3F79}" srcOrd="2" destOrd="0" parTransId="{8333B08A-E7DA-4845-9B16-1E1320945465}" sibTransId="{D0B86FA3-DA3B-4FD8-B5C0-B30E1A8D0F57}"/>
    <dgm:cxn modelId="{528944FE-199D-4076-A7F7-D28374D87321}" type="presOf" srcId="{DFCE9213-1C39-4892-B8DF-96CF32003BFB}" destId="{487C4AC7-422F-44D7-8F1E-2170055ED0A3}" srcOrd="0" destOrd="0" presId="urn:microsoft.com/office/officeart/2005/8/layout/process1"/>
    <dgm:cxn modelId="{68DD565D-824B-492E-B51D-706635FA02FD}" type="presOf" srcId="{934C1645-2E02-41CD-8B95-603639682B9C}" destId="{367F403E-D5C3-401C-BBAD-073E056DFD78}" srcOrd="0" destOrd="0" presId="urn:microsoft.com/office/officeart/2005/8/layout/process1"/>
    <dgm:cxn modelId="{046AAAE5-11DA-4A87-879E-C2E6D95EE0F6}" type="presParOf" srcId="{BD4B8063-77A0-4103-BEE8-36BB5970B6DD}" destId="{15ACDD7E-C9B6-4EE5-BF85-A8B538AEC5CF}" srcOrd="0" destOrd="0" presId="urn:microsoft.com/office/officeart/2005/8/layout/process1"/>
    <dgm:cxn modelId="{6468EC62-4680-44FF-A86E-1550668EF3E8}" type="presParOf" srcId="{BD4B8063-77A0-4103-BEE8-36BB5970B6DD}" destId="{D431E8AD-736B-42BF-AA63-661E630C2997}" srcOrd="1" destOrd="0" presId="urn:microsoft.com/office/officeart/2005/8/layout/process1"/>
    <dgm:cxn modelId="{EB45DA72-C9F7-40C7-94B2-8315205A8005}" type="presParOf" srcId="{D431E8AD-736B-42BF-AA63-661E630C2997}" destId="{E1AFDC03-3C34-4F84-9BFF-639BA58974D7}" srcOrd="0" destOrd="0" presId="urn:microsoft.com/office/officeart/2005/8/layout/process1"/>
    <dgm:cxn modelId="{0119C074-1475-447E-B0B0-B1138F04D6CC}" type="presParOf" srcId="{BD4B8063-77A0-4103-BEE8-36BB5970B6DD}" destId="{487C4AC7-422F-44D7-8F1E-2170055ED0A3}" srcOrd="2" destOrd="0" presId="urn:microsoft.com/office/officeart/2005/8/layout/process1"/>
    <dgm:cxn modelId="{F69477C8-05C1-40F3-9B3B-062BA8BDE772}" type="presParOf" srcId="{BD4B8063-77A0-4103-BEE8-36BB5970B6DD}" destId="{367F403E-D5C3-401C-BBAD-073E056DFD78}" srcOrd="3" destOrd="0" presId="urn:microsoft.com/office/officeart/2005/8/layout/process1"/>
    <dgm:cxn modelId="{F9D29B1F-C3E0-4C8A-B338-E01164B7D5F6}" type="presParOf" srcId="{367F403E-D5C3-401C-BBAD-073E056DFD78}" destId="{D195FC34-6995-4AA9-84EE-0DC7A5A3A7CE}" srcOrd="0" destOrd="0" presId="urn:microsoft.com/office/officeart/2005/8/layout/process1"/>
    <dgm:cxn modelId="{849E1250-A335-46B8-840B-DB09945374D6}" type="presParOf" srcId="{BD4B8063-77A0-4103-BEE8-36BB5970B6DD}" destId="{5D4A59BD-6372-4881-A11F-FF08BAFB589C}" srcOrd="4" destOrd="0" presId="urn:microsoft.com/office/officeart/2005/8/layout/process1"/>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defRPr>
            </a:lvl1pPr>
          </a:lstStyle>
          <a:p>
            <a:pPr>
              <a:defRPr/>
            </a:pPr>
            <a:fld id="{47371181-5AAA-4664-B8D4-01512F2697A0}" type="datetimeFigureOut">
              <a:rPr lang="ja-JP" altLang="en-US"/>
              <a:pPr>
                <a:defRPr/>
              </a:pPr>
              <a:t>2008/11/24</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defRPr>
            </a:lvl1pPr>
          </a:lstStyle>
          <a:p>
            <a:pPr>
              <a:defRPr/>
            </a:pPr>
            <a:fld id="{4C35DAA9-FC8A-47E7-9539-B26D8C39C6C7}"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defRPr>
            </a:lvl1pPr>
          </a:lstStyle>
          <a:p>
            <a:pPr>
              <a:defRPr/>
            </a:pPr>
            <a:fld id="{FEDDC766-32F5-4C34-9CFB-FF6804210B47}" type="datetimeFigureOut">
              <a:rPr lang="ja-JP" altLang="en-US"/>
              <a:pPr>
                <a:defRPr/>
              </a:pPr>
              <a:t>2008/11/24</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defRPr>
            </a:lvl1pPr>
          </a:lstStyle>
          <a:p>
            <a:pPr>
              <a:defRPr/>
            </a:pPr>
            <a:fld id="{DB75380E-4D2E-4C6D-98ED-9C745D44E912}"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4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048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132ED0-1C8F-4CAF-855D-BEFD97E355AD}" type="slidenum">
              <a:rPr lang="ja-JP" altLang="en-US" smtClean="0"/>
              <a:pPr/>
              <a:t>1</a:t>
            </a:fld>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B75380E-4D2E-4C6D-98ED-9C745D44E912}" type="slidenum">
              <a:rPr lang="ja-JP" altLang="en-US" smtClean="0"/>
              <a:pPr>
                <a:defRPr/>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45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458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B5BF42-DEB8-4170-AEB3-A550D5929540}" type="slidenum">
              <a:rPr lang="ja-JP" altLang="en-US" smtClean="0"/>
              <a:pPr/>
              <a:t>11</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56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56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30AB3-AC29-4871-9232-5EC8D609CDAA}" type="slidenum">
              <a:rPr lang="ja-JP" altLang="en-US" smtClean="0"/>
              <a:pPr/>
              <a:t>12</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76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76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E537A8-C0D2-472E-8A79-8FC88BD6B414}" type="slidenum">
              <a:rPr lang="ja-JP" altLang="en-US" smtClean="0"/>
              <a:pPr/>
              <a:t>13</a:t>
            </a:fld>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BE9EE23-D70A-4B09-A4B0-5CEF108D1B8C}" type="slidenum">
              <a:rPr lang="en-US" altLang="ja-JP" smtClean="0"/>
              <a:pPr/>
              <a:t>14</a:t>
            </a:fld>
            <a:endParaRPr lang="en-US" altLang="ja-JP"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86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86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D13698-3A9A-485B-98E2-EB5131E221E2}" type="slidenum">
              <a:rPr lang="ja-JP" altLang="en-US" smtClean="0"/>
              <a:pPr/>
              <a:t>15</a:t>
            </a:fld>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B75380E-4D2E-4C6D-98ED-9C745D44E912}" type="slidenum">
              <a:rPr lang="ja-JP" altLang="en-US" smtClean="0"/>
              <a:pPr>
                <a:defRPr/>
              </a:pPr>
              <a:t>16</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B75380E-4D2E-4C6D-98ED-9C745D44E912}" type="slidenum">
              <a:rPr lang="ja-JP" altLang="en-US" smtClean="0"/>
              <a:pPr>
                <a:defRPr/>
              </a:pPr>
              <a:t>17</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BE9EE23-D70A-4B09-A4B0-5CEF108D1B8C}" type="slidenum">
              <a:rPr lang="en-US" altLang="ja-JP" smtClean="0"/>
              <a:pPr/>
              <a:t>18</a:t>
            </a:fld>
            <a:endParaRPr lang="en-US" altLang="ja-JP"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B75380E-4D2E-4C6D-98ED-9C745D44E912}" type="slidenum">
              <a:rPr lang="ja-JP" altLang="en-US" smtClean="0"/>
              <a:pPr>
                <a:defRPr/>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B75380E-4D2E-4C6D-98ED-9C745D44E912}" type="slidenum">
              <a:rPr lang="ja-JP" altLang="en-US" smtClean="0"/>
              <a:pPr>
                <a:defRPr/>
              </a:pPr>
              <a:t>2</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B75380E-4D2E-4C6D-98ED-9C745D44E912}" type="slidenum">
              <a:rPr lang="ja-JP" altLang="en-US" smtClean="0"/>
              <a:pPr>
                <a:defRPr/>
              </a:pPr>
              <a:t>20</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96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97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AF5018-12EA-47B8-94C0-93B21D19F80E}" type="slidenum">
              <a:rPr lang="ja-JP" altLang="en-US" smtClean="0"/>
              <a:pPr/>
              <a:t>21</a:t>
            </a:fld>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307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1496B7-A417-4B5B-8C0D-9364B35187D0}" type="slidenum">
              <a:rPr lang="ja-JP" altLang="en-US" smtClean="0"/>
              <a:pPr/>
              <a:t>22</a:t>
            </a:fld>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17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317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B78EC3-083B-4792-8223-FFF345C1F14B}" type="slidenum">
              <a:rPr lang="ja-JP" altLang="en-US" smtClean="0"/>
              <a:pPr/>
              <a:t>23</a:t>
            </a:fld>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327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019F8B-69EF-46E8-A697-8C1ADEC1650C}" type="slidenum">
              <a:rPr lang="ja-JP" altLang="en-US" smtClean="0"/>
              <a:pPr/>
              <a:t>24</a:t>
            </a:fld>
            <a:endParaRPr lang="ja-JP"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B75380E-4D2E-4C6D-98ED-9C745D44E912}" type="slidenum">
              <a:rPr lang="ja-JP" altLang="en-US" smtClean="0"/>
              <a:pPr>
                <a:defRPr/>
              </a:pPr>
              <a:t>25</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37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3379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E06054-D760-4FC6-8033-186DAC414A10}" type="slidenum">
              <a:rPr lang="ja-JP" altLang="en-US" smtClean="0"/>
              <a:pPr/>
              <a:t>26</a:t>
            </a:fld>
            <a:endParaRPr lang="ja-JP"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58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3584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BFECA1-57BE-4BBC-A0D9-3F300F1A3E52}" type="slidenum">
              <a:rPr lang="ja-JP" altLang="en-US" smtClean="0"/>
              <a:pPr/>
              <a:t>27</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BE9EE23-D70A-4B09-A4B0-5CEF108D1B8C}" type="slidenum">
              <a:rPr lang="en-US" altLang="ja-JP" smtClean="0"/>
              <a:pPr/>
              <a:t>3</a:t>
            </a:fld>
            <a:endParaRPr lang="en-US" altLang="ja-JP"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B75380E-4D2E-4C6D-98ED-9C745D44E912}" type="slidenum">
              <a:rPr lang="ja-JP" altLang="en-US" smtClean="0"/>
              <a:pPr>
                <a:defRPr/>
              </a:pPr>
              <a:t>4</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5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latin typeface="Arial" charset="0"/>
            </a:endParaRPr>
          </a:p>
        </p:txBody>
      </p:sp>
      <p:sp>
        <p:nvSpPr>
          <p:cNvPr id="235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3C0F09-E6D3-4C67-B161-E5FDAF706772}" type="slidenum">
              <a:rPr lang="en-US" altLang="ja-JP" smtClean="0"/>
              <a:pPr/>
              <a:t>5</a:t>
            </a:fld>
            <a:endParaRPr lang="en-US"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B75380E-4D2E-4C6D-98ED-9C745D44E912}" type="slidenum">
              <a:rPr lang="ja-JP" altLang="en-US" smtClean="0"/>
              <a:pPr>
                <a:defRPr/>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E9BD1FE-22BB-474F-B81F-894CAC1FF7E3}" type="slidenum">
              <a:rPr lang="en-US" altLang="ja-JP" smtClean="0"/>
              <a:pPr/>
              <a:t>7</a:t>
            </a:fld>
            <a:endParaRPr lang="en-US" altLang="ja-JP" smtClean="0"/>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5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latin typeface="Arial" charset="0"/>
            </a:endParaRPr>
          </a:p>
        </p:txBody>
      </p:sp>
      <p:sp>
        <p:nvSpPr>
          <p:cNvPr id="225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046B43-A432-4FB2-B7A3-D58E31998DEE}" type="slidenum">
              <a:rPr lang="en-US" altLang="ja-JP" smtClean="0"/>
              <a:pPr/>
              <a:t>8</a:t>
            </a:fld>
            <a:endParaRPr lang="en-US"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68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latin typeface="Arial" charset="0"/>
            </a:endParaRPr>
          </a:p>
        </p:txBody>
      </p:sp>
      <p:sp>
        <p:nvSpPr>
          <p:cNvPr id="3686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303302-32C5-4A24-84C4-6FE48770BA12}" type="slidenum">
              <a:rPr lang="ja-JP" altLang="en-US" smtClean="0"/>
              <a:pPr/>
              <a:t>9</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FE96861-4143-48F3-8F25-6405F82CE92D}" type="datetime1">
              <a:rPr lang="ja-JP" altLang="en-US"/>
              <a:pPr>
                <a:defRPr/>
              </a:pPr>
              <a:t>2008/11/24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05A9E16-F23C-4666-A3DA-396D33446DD3}" type="slidenum">
              <a:rPr lang="ja-JP" altLang="en-US"/>
              <a:pPr>
                <a:defRPr/>
              </a:pPr>
              <a:t>&lt;#&gt;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DA2B021-3AD2-477B-9AB3-FABF67EECD50}" type="datetime1">
              <a:rPr lang="ja-JP" altLang="en-US"/>
              <a:pPr>
                <a:defRPr/>
              </a:pPr>
              <a:t>2008/11/24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1285865-CD17-4049-8DAD-A7B65F2F2CC1}" type="slidenum">
              <a:rPr lang="ja-JP" altLang="en-US"/>
              <a:pPr>
                <a:defRPr/>
              </a:pPr>
              <a:t>&lt;#&gt;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1C80F83-5A30-48B0-BB5D-E9E5E63EE70F}" type="datetime1">
              <a:rPr lang="ja-JP" altLang="en-US"/>
              <a:pPr>
                <a:defRPr/>
              </a:pPr>
              <a:t>2008/11/24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B10F0D6-01D9-4402-8576-A1BCB73EAAD0}" type="slidenum">
              <a:rPr lang="ja-JP" altLang="en-US"/>
              <a:pPr>
                <a:defRPr/>
              </a:pPr>
              <a:t>&lt;#&gt;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2E5302C-2F65-4C80-8873-C68904CE0809}" type="datetime1">
              <a:rPr lang="ja-JP" altLang="en-US"/>
              <a:pPr>
                <a:defRPr/>
              </a:pPr>
              <a:t>2008/11/24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10CF558-37C8-46AB-824F-B93EBE2BAD06}" type="slidenum">
              <a:rPr lang="ja-JP" altLang="en-US"/>
              <a:pPr>
                <a:defRPr/>
              </a:pPr>
              <a:t>&lt;#&gt;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5D505BDF-ECDF-4432-B8CC-6D5100F2A390}" type="datetime1">
              <a:rPr lang="ja-JP" altLang="en-US"/>
              <a:pPr>
                <a:defRPr/>
              </a:pPr>
              <a:t>2008/11/24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58639C8-3EE2-4E4E-A178-EB6C1CE07C5B}" type="slidenum">
              <a:rPr lang="ja-JP" altLang="en-US"/>
              <a:pPr>
                <a:defRPr/>
              </a:pPr>
              <a:t>&lt;#&gt;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D39BAA3-AB0C-4559-B480-CB2D97B69B18}" type="datetime1">
              <a:rPr lang="ja-JP" altLang="en-US"/>
              <a:pPr>
                <a:defRPr/>
              </a:pPr>
              <a:t>2008/11/24</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D0619E4-7574-4A10-810C-8183D09F784C}" type="slidenum">
              <a:rPr lang="ja-JP" altLang="en-US"/>
              <a:pPr>
                <a:defRPr/>
              </a:pPr>
              <a:t>&lt;#&gt;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555C7686-7066-40DB-9BAD-466E88C0325B}" type="datetime1">
              <a:rPr lang="ja-JP" altLang="en-US"/>
              <a:pPr>
                <a:defRPr/>
              </a:pPr>
              <a:t>2008/11/24</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2B568AF-7CD6-44AB-B9FB-BF53E6423255}" type="slidenum">
              <a:rPr lang="ja-JP" altLang="en-US"/>
              <a:pPr>
                <a:defRPr/>
              </a:pPr>
              <a:t>&lt;#&gt;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C72B74A2-7DAB-4EA1-A4FB-098AA74281F7}" type="datetime1">
              <a:rPr lang="ja-JP" altLang="en-US"/>
              <a:pPr>
                <a:defRPr/>
              </a:pPr>
              <a:t>2008/11/24</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E1BDE36C-6736-4CE5-8797-944562ADA321}" type="slidenum">
              <a:rPr lang="ja-JP" altLang="en-US"/>
              <a:pPr>
                <a:defRPr/>
              </a:pPr>
              <a:t>&lt;#&gt;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C2675EE0-99D2-4803-B99B-64645843E9DD}" type="datetime1">
              <a:rPr lang="ja-JP" altLang="en-US"/>
              <a:pPr>
                <a:defRPr/>
              </a:pPr>
              <a:t>2008/11/24</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FCA6ECBD-7C9C-4ADA-9E6F-8BF3FBBFC29E}" type="slidenum">
              <a:rPr lang="ja-JP" altLang="en-US"/>
              <a:pPr>
                <a:defRPr/>
              </a:pPr>
              <a:t>&lt;#&gt;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E26FDC1-775A-4994-BA0E-AFC7CDC44818}" type="datetime1">
              <a:rPr lang="ja-JP" altLang="en-US"/>
              <a:pPr>
                <a:defRPr/>
              </a:pPr>
              <a:t>2008/11/24</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CCD981F-1475-4F62-B350-7CBDBFB8BC5A}" type="slidenum">
              <a:rPr lang="ja-JP" altLang="en-US"/>
              <a:pPr>
                <a:defRPr/>
              </a:pPr>
              <a:t>&lt;#&gt;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38BE41A-FEB0-4A77-ADEC-D1CC3022F13E}" type="datetime1">
              <a:rPr lang="ja-JP" altLang="en-US"/>
              <a:pPr>
                <a:defRPr/>
              </a:pPr>
              <a:t>2008/11/24</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5331569-38CA-4DBA-A1E5-E32BA5824B5D}" type="slidenum">
              <a:rPr lang="ja-JP" altLang="en-US"/>
              <a:pPr>
                <a:defRPr/>
              </a:pPr>
              <a:t>&lt;#&gt;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4E4AB7E-D872-49DB-9D8F-976E82FF29A7}" type="datetime1">
              <a:rPr lang="ja-JP" altLang="en-US"/>
              <a:pPr>
                <a:defRPr/>
              </a:pPr>
              <a:t>2008/11/24</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91F44E02-9194-4495-BAFE-54853D8455BF}" type="slidenum">
              <a:rPr lang="ja-JP" altLang="en-US"/>
              <a:pPr>
                <a:defRPr/>
              </a:pPr>
              <a:t>&lt;#&gt;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leisure.co.jp/index.html" TargetMode="Externa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ganjoho.ncc.go.jp/pro/statistics/gdb_survive.html?1#Graph" TargetMode="Externa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714375" y="642938"/>
            <a:ext cx="7772400" cy="1470025"/>
          </a:xfrm>
        </p:spPr>
        <p:txBody>
          <a:bodyPr/>
          <a:lstStyle/>
          <a:p>
            <a:pPr eaLnBrk="1" hangingPunct="1"/>
            <a:r>
              <a:rPr lang="ja-JP" altLang="en-US" dirty="0" smtClean="0"/>
              <a:t>職場に</a:t>
            </a:r>
            <a:r>
              <a:rPr lang="ja-JP" altLang="en-US" dirty="0" smtClean="0"/>
              <a:t>おける</a:t>
            </a:r>
            <a:r>
              <a:rPr lang="ja-JP" altLang="en-US" dirty="0" smtClean="0"/>
              <a:t>健康</a:t>
            </a:r>
            <a:r>
              <a:rPr lang="ja-JP" altLang="en-US" dirty="0" smtClean="0"/>
              <a:t>管理</a:t>
            </a:r>
            <a:r>
              <a:rPr lang="en-US" altLang="ja-JP" dirty="0" smtClean="0"/>
              <a:t/>
            </a:r>
            <a:br>
              <a:rPr lang="en-US" altLang="ja-JP" dirty="0" smtClean="0"/>
            </a:br>
            <a:r>
              <a:rPr lang="ja-JP" altLang="en-US" sz="2800" b="1" dirty="0" smtClean="0">
                <a:solidFill>
                  <a:srgbClr val="0000FF"/>
                </a:solidFill>
              </a:rPr>
              <a:t>～労働者と家族の健康を守るために～</a:t>
            </a:r>
            <a:endParaRPr lang="ja-JP" altLang="en-US" sz="4800" b="1" dirty="0" smtClean="0">
              <a:solidFill>
                <a:srgbClr val="0000FF"/>
              </a:solidFill>
            </a:endParaRPr>
          </a:p>
        </p:txBody>
      </p:sp>
      <p:pic>
        <p:nvPicPr>
          <p:cNvPr id="2051" name="Picture 11" descr="C:\Documents and Settings\浜口伝博\Local Settings\Temporary Internet Files\Content.IE5\H19UB0HS\MPj03826870000[1].jpg"/>
          <p:cNvPicPr>
            <a:picLocks noChangeAspect="1" noChangeArrowheads="1"/>
          </p:cNvPicPr>
          <p:nvPr/>
        </p:nvPicPr>
        <p:blipFill>
          <a:blip r:embed="rId3"/>
          <a:srcRect/>
          <a:stretch>
            <a:fillRect/>
          </a:stretch>
        </p:blipFill>
        <p:spPr bwMode="auto">
          <a:xfrm>
            <a:off x="2714612" y="2071678"/>
            <a:ext cx="3801465" cy="2714636"/>
          </a:xfrm>
          <a:prstGeom prst="rect">
            <a:avLst/>
          </a:prstGeom>
          <a:noFill/>
          <a:ln w="9525">
            <a:noFill/>
            <a:miter lim="800000"/>
            <a:headEnd/>
            <a:tailEnd/>
          </a:ln>
        </p:spPr>
      </p:pic>
      <p:sp>
        <p:nvSpPr>
          <p:cNvPr id="4" name="タイトル 1"/>
          <p:cNvSpPr txBox="1">
            <a:spLocks/>
          </p:cNvSpPr>
          <p:nvPr/>
        </p:nvSpPr>
        <p:spPr bwMode="auto">
          <a:xfrm>
            <a:off x="785813" y="5072063"/>
            <a:ext cx="7772400" cy="1470025"/>
          </a:xfrm>
          <a:prstGeom prst="rect">
            <a:avLst/>
          </a:prstGeom>
          <a:noFill/>
          <a:ln w="9525">
            <a:noFill/>
            <a:miter lim="800000"/>
            <a:headEnd/>
            <a:tailEnd/>
          </a:ln>
        </p:spPr>
        <p:txBody>
          <a:bodyPr anchor="ctr"/>
          <a:lstStyle/>
          <a:p>
            <a:pPr algn="ctr">
              <a:defRPr/>
            </a:pPr>
            <a:r>
              <a:rPr lang="ja-JP" altLang="en-US" sz="2800" dirty="0">
                <a:latin typeface="+mj-lt"/>
                <a:ea typeface="+mj-ea"/>
                <a:cs typeface="+mj-cs"/>
              </a:rPr>
              <a:t>（株）リージャー　産業医</a:t>
            </a:r>
            <a:endParaRPr lang="en-US" altLang="ja-JP" sz="2800" dirty="0">
              <a:latin typeface="+mj-lt"/>
              <a:ea typeface="+mj-ea"/>
              <a:cs typeface="+mj-cs"/>
            </a:endParaRPr>
          </a:p>
          <a:p>
            <a:pPr algn="ctr">
              <a:defRPr/>
            </a:pPr>
            <a:r>
              <a:rPr lang="ja-JP" altLang="en-US" sz="2800" dirty="0">
                <a:latin typeface="+mj-lt"/>
                <a:ea typeface="+mj-ea"/>
                <a:cs typeface="+mj-cs"/>
              </a:rPr>
              <a:t>浜口伝博</a:t>
            </a:r>
            <a:r>
              <a:rPr lang="ja-JP" altLang="en-US" sz="1200" dirty="0">
                <a:latin typeface="+mj-lt"/>
                <a:ea typeface="+mj-ea"/>
                <a:cs typeface="+mj-cs"/>
              </a:rPr>
              <a:t>（はまぐちつたひろ）</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300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571472" y="1643050"/>
            <a:ext cx="8286776" cy="4857784"/>
          </a:xfrm>
        </p:spPr>
        <p:txBody>
          <a:bodyPr/>
          <a:lstStyle/>
          <a:p>
            <a:pPr algn="l">
              <a:lnSpc>
                <a:spcPct val="200000"/>
              </a:lnSpc>
            </a:pPr>
            <a:r>
              <a:rPr kumimoji="1" lang="ja-JP" altLang="en-US" b="1" dirty="0" smtClean="0">
                <a:solidFill>
                  <a:srgbClr val="FFFF00"/>
                </a:solidFill>
                <a:effectLst>
                  <a:outerShdw blurRad="38100" dist="38100" dir="2700000" algn="tl">
                    <a:srgbClr val="000000">
                      <a:alpha val="43137"/>
                    </a:srgbClr>
                  </a:outerShdw>
                </a:effectLst>
              </a:rPr>
              <a:t>１．</a:t>
            </a:r>
            <a:r>
              <a:rPr lang="ja-JP" altLang="en-US" b="1" dirty="0" smtClean="0">
                <a:solidFill>
                  <a:srgbClr val="FFFF00"/>
                </a:solidFill>
                <a:effectLst>
                  <a:outerShdw blurRad="38100" dist="38100" dir="2700000" algn="tl">
                    <a:srgbClr val="000000">
                      <a:alpha val="43137"/>
                    </a:srgbClr>
                  </a:outerShdw>
                </a:effectLst>
              </a:rPr>
              <a:t>「職場健診」と「保険者健診」の違い</a:t>
            </a:r>
            <a:endParaRPr kumimoji="1" lang="en-US" altLang="ja-JP" b="1" dirty="0" smtClean="0">
              <a:solidFill>
                <a:srgbClr val="FFFF00"/>
              </a:solidFill>
              <a:effectLst>
                <a:outerShdw blurRad="38100" dist="38100" dir="2700000" algn="tl">
                  <a:srgbClr val="000000">
                    <a:alpha val="43137"/>
                  </a:srgbClr>
                </a:outerShdw>
              </a:effectLst>
            </a:endParaRPr>
          </a:p>
          <a:p>
            <a:pPr algn="l">
              <a:lnSpc>
                <a:spcPct val="200000"/>
              </a:lnSpc>
            </a:pPr>
            <a:r>
              <a:rPr lang="ja-JP" altLang="en-US" b="1" dirty="0" smtClean="0">
                <a:solidFill>
                  <a:srgbClr val="FFFF00"/>
                </a:solidFill>
                <a:effectLst>
                  <a:outerShdw blurRad="38100" dist="38100" dir="2700000" algn="tl">
                    <a:srgbClr val="000000">
                      <a:alpha val="43137"/>
                    </a:srgbClr>
                  </a:outerShdw>
                </a:effectLst>
              </a:rPr>
              <a:t>２．これからの「事業者－保険者」の連携と分担</a:t>
            </a:r>
            <a:endParaRPr lang="en-US" altLang="ja-JP" b="1" dirty="0" smtClean="0">
              <a:solidFill>
                <a:srgbClr val="FFFF00"/>
              </a:solidFill>
              <a:effectLst>
                <a:outerShdw blurRad="38100" dist="38100" dir="2700000" algn="tl">
                  <a:srgbClr val="000000">
                    <a:alpha val="43137"/>
                  </a:srgbClr>
                </a:outerShdw>
              </a:effectLst>
            </a:endParaRPr>
          </a:p>
          <a:p>
            <a:pPr algn="l">
              <a:lnSpc>
                <a:spcPct val="200000"/>
              </a:lnSpc>
            </a:pPr>
            <a:r>
              <a:rPr lang="ja-JP" altLang="en-US" b="1" dirty="0" smtClean="0">
                <a:solidFill>
                  <a:srgbClr val="FFFF00"/>
                </a:solidFill>
                <a:effectLst>
                  <a:outerShdw blurRad="38100" dist="38100" dir="2700000" algn="tl">
                    <a:srgbClr val="000000">
                      <a:alpha val="43137"/>
                    </a:srgbClr>
                  </a:outerShdw>
                </a:effectLst>
              </a:rPr>
              <a:t>３．健康指向になるための“原則”</a:t>
            </a:r>
            <a:endParaRPr lang="en-US" altLang="ja-JP" b="1" dirty="0" smtClean="0">
              <a:solidFill>
                <a:srgbClr val="FFFF00"/>
              </a:solidFill>
              <a:effectLst>
                <a:outerShdw blurRad="38100" dist="38100" dir="2700000" algn="tl">
                  <a:srgbClr val="000000">
                    <a:alpha val="43137"/>
                  </a:srgbClr>
                </a:outerShdw>
              </a:effectLst>
            </a:endParaRPr>
          </a:p>
        </p:txBody>
      </p:sp>
      <p:pic>
        <p:nvPicPr>
          <p:cNvPr id="4" name="Picture 11"/>
          <p:cNvPicPr>
            <a:picLocks noChangeAspect="1" noChangeArrowheads="1"/>
          </p:cNvPicPr>
          <p:nvPr/>
        </p:nvPicPr>
        <p:blipFill>
          <a:blip r:embed="rId3"/>
          <a:srcRect/>
          <a:stretch>
            <a:fillRect/>
          </a:stretch>
        </p:blipFill>
        <p:spPr bwMode="auto">
          <a:xfrm>
            <a:off x="2071670" y="5214950"/>
            <a:ext cx="5572164" cy="876047"/>
          </a:xfrm>
          <a:prstGeom prst="rect">
            <a:avLst/>
          </a:prstGeom>
          <a:noFill/>
          <a:ln w="9525">
            <a:noFill/>
            <a:miter lim="800000"/>
            <a:headEnd/>
            <a:tailEnd/>
          </a:ln>
          <a:effectLst/>
        </p:spPr>
      </p:pic>
      <p:sp>
        <p:nvSpPr>
          <p:cNvPr id="5" name="正方形/長方形 4"/>
          <p:cNvSpPr/>
          <p:nvPr/>
        </p:nvSpPr>
        <p:spPr>
          <a:xfrm>
            <a:off x="3571868" y="571480"/>
            <a:ext cx="157607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ja-JP" alt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目次</a:t>
            </a:r>
            <a:endParaRPr lang="ja-JP" alt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6910388" y="6356350"/>
            <a:ext cx="2133600" cy="365125"/>
          </a:xfrm>
        </p:spPr>
        <p:txBody>
          <a:bodyPr/>
          <a:lstStyle/>
          <a:p>
            <a:pPr>
              <a:defRPr/>
            </a:pPr>
            <a:fld id="{B7049B04-7B8C-477B-9C2A-AD3429BD803F}" type="slidenum">
              <a:rPr lang="ja-JP" altLang="en-US" smtClean="0"/>
              <a:pPr>
                <a:defRPr/>
              </a:pPr>
              <a:t>11</a:t>
            </a:fld>
            <a:endParaRPr lang="ja-JP" altLang="en-US" dirty="0"/>
          </a:p>
        </p:txBody>
      </p:sp>
      <p:sp>
        <p:nvSpPr>
          <p:cNvPr id="7" name="左大かっこ 6"/>
          <p:cNvSpPr/>
          <p:nvPr/>
        </p:nvSpPr>
        <p:spPr>
          <a:xfrm>
            <a:off x="5786438" y="1143000"/>
            <a:ext cx="214312" cy="4071938"/>
          </a:xfrm>
          <a:prstGeom prst="leftBracket">
            <a:avLst/>
          </a:prstGeom>
          <a:solidFill>
            <a:schemeClr val="bg1"/>
          </a:solidFill>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 name="円/楕円 10"/>
          <p:cNvSpPr/>
          <p:nvPr/>
        </p:nvSpPr>
        <p:spPr>
          <a:xfrm>
            <a:off x="2857505" y="285750"/>
            <a:ext cx="2428875" cy="857234"/>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solidFill>
                  <a:schemeClr val="bg1"/>
                </a:solidFill>
              </a:rPr>
              <a:t>医療保険者（健保組合）</a:t>
            </a:r>
            <a:endParaRPr lang="ja-JP" altLang="en-US" sz="2400" b="1" dirty="0">
              <a:solidFill>
                <a:schemeClr val="bg1"/>
              </a:solidFill>
            </a:endParaRPr>
          </a:p>
        </p:txBody>
      </p:sp>
      <p:sp>
        <p:nvSpPr>
          <p:cNvPr id="12" name="円/楕円 11"/>
          <p:cNvSpPr/>
          <p:nvPr/>
        </p:nvSpPr>
        <p:spPr>
          <a:xfrm>
            <a:off x="5929313" y="285750"/>
            <a:ext cx="2428875" cy="642938"/>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bg1"/>
                </a:solidFill>
              </a:rPr>
              <a:t>事業者</a:t>
            </a:r>
          </a:p>
        </p:txBody>
      </p:sp>
      <p:cxnSp>
        <p:nvCxnSpPr>
          <p:cNvPr id="15" name="直線コネクタ 14"/>
          <p:cNvCxnSpPr/>
          <p:nvPr/>
        </p:nvCxnSpPr>
        <p:spPr>
          <a:xfrm rot="5400000">
            <a:off x="-394494" y="3393282"/>
            <a:ext cx="6073775" cy="1588"/>
          </a:xfrm>
          <a:prstGeom prst="line">
            <a:avLst/>
          </a:prstGeom>
          <a:ln w="38100"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2463800" y="3463925"/>
            <a:ext cx="6072188" cy="1588"/>
          </a:xfrm>
          <a:prstGeom prst="line">
            <a:avLst/>
          </a:prstGeom>
          <a:ln w="38100"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7215188" y="3284544"/>
            <a:ext cx="1214437" cy="107156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0000FF"/>
              </a:solidFill>
            </a:endParaRPr>
          </a:p>
        </p:txBody>
      </p:sp>
      <p:sp>
        <p:nvSpPr>
          <p:cNvPr id="19" name="正方形/長方形 18"/>
          <p:cNvSpPr/>
          <p:nvPr/>
        </p:nvSpPr>
        <p:spPr>
          <a:xfrm>
            <a:off x="6572250" y="2214569"/>
            <a:ext cx="642938" cy="107156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dirty="0">
              <a:solidFill>
                <a:srgbClr val="0000FF"/>
              </a:solidFill>
            </a:endParaRPr>
          </a:p>
        </p:txBody>
      </p:sp>
      <p:sp>
        <p:nvSpPr>
          <p:cNvPr id="20" name="正方形/長方形 19"/>
          <p:cNvSpPr/>
          <p:nvPr/>
        </p:nvSpPr>
        <p:spPr>
          <a:xfrm>
            <a:off x="6572250" y="3286131"/>
            <a:ext cx="642938" cy="107156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dirty="0">
              <a:solidFill>
                <a:srgbClr val="0000FF"/>
              </a:solidFill>
            </a:endParaRPr>
          </a:p>
        </p:txBody>
      </p:sp>
      <p:sp>
        <p:nvSpPr>
          <p:cNvPr id="6160" name="テキスト ボックス 22"/>
          <p:cNvSpPr txBox="1">
            <a:spLocks noChangeArrowheads="1"/>
          </p:cNvSpPr>
          <p:nvPr/>
        </p:nvSpPr>
        <p:spPr bwMode="auto">
          <a:xfrm>
            <a:off x="5786438" y="2814638"/>
            <a:ext cx="928687" cy="400050"/>
          </a:xfrm>
          <a:prstGeom prst="rect">
            <a:avLst/>
          </a:prstGeom>
          <a:noFill/>
          <a:ln w="9525">
            <a:noFill/>
            <a:miter lim="800000"/>
            <a:headEnd/>
            <a:tailEnd/>
          </a:ln>
        </p:spPr>
        <p:txBody>
          <a:bodyPr>
            <a:spAutoFit/>
          </a:bodyPr>
          <a:lstStyle/>
          <a:p>
            <a:r>
              <a:rPr lang="ja-JP" altLang="en-US" sz="2000" b="1"/>
              <a:t>メタボ</a:t>
            </a:r>
          </a:p>
        </p:txBody>
      </p:sp>
      <p:sp>
        <p:nvSpPr>
          <p:cNvPr id="24" name="線吹き出し 2 (枠付き) 23"/>
          <p:cNvSpPr/>
          <p:nvPr/>
        </p:nvSpPr>
        <p:spPr>
          <a:xfrm>
            <a:off x="7072313" y="1030288"/>
            <a:ext cx="1714500" cy="785812"/>
          </a:xfrm>
          <a:prstGeom prst="borderCallout2">
            <a:avLst>
              <a:gd name="adj1" fmla="val 26380"/>
              <a:gd name="adj2" fmla="val -5710"/>
              <a:gd name="adj3" fmla="val 54994"/>
              <a:gd name="adj4" fmla="val -22787"/>
              <a:gd name="adj5" fmla="val 146836"/>
              <a:gd name="adj6" fmla="val -2218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b="1" dirty="0">
                <a:solidFill>
                  <a:schemeClr val="bg1"/>
                </a:solidFill>
              </a:rPr>
              <a:t>40</a:t>
            </a:r>
            <a:r>
              <a:rPr lang="ja-JP" altLang="en-US" b="1" dirty="0">
                <a:solidFill>
                  <a:schemeClr val="bg1"/>
                </a:solidFill>
              </a:rPr>
              <a:t>才未満の有所見者・治療中</a:t>
            </a:r>
          </a:p>
        </p:txBody>
      </p:sp>
      <p:sp>
        <p:nvSpPr>
          <p:cNvPr id="25" name="線吹き出し 2 (枠付き) 24"/>
          <p:cNvSpPr/>
          <p:nvPr/>
        </p:nvSpPr>
        <p:spPr>
          <a:xfrm>
            <a:off x="7429520" y="2214554"/>
            <a:ext cx="1428750" cy="785813"/>
          </a:xfrm>
          <a:prstGeom prst="borderCallout2">
            <a:avLst>
              <a:gd name="adj1" fmla="val 98779"/>
              <a:gd name="adj2" fmla="val 32795"/>
              <a:gd name="adj3" fmla="val 126956"/>
              <a:gd name="adj4" fmla="val 32706"/>
              <a:gd name="adj5" fmla="val 206617"/>
              <a:gd name="adj6" fmla="val 33627"/>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sz="1600" dirty="0">
                <a:solidFill>
                  <a:srgbClr val="0000FF"/>
                </a:solidFill>
              </a:rPr>
              <a:t>治療中</a:t>
            </a:r>
            <a:r>
              <a:rPr lang="ja-JP" altLang="en-US" sz="1600" dirty="0">
                <a:solidFill>
                  <a:srgbClr val="FF0000"/>
                </a:solidFill>
              </a:rPr>
              <a:t>（高血圧、糖尿、高脂血症等</a:t>
            </a:r>
            <a:r>
              <a:rPr lang="ja-JP" altLang="en-US" dirty="0">
                <a:solidFill>
                  <a:srgbClr val="FF0000"/>
                </a:solidFill>
              </a:rPr>
              <a:t>）</a:t>
            </a:r>
            <a:endParaRPr lang="en-US" altLang="ja-JP" dirty="0">
              <a:solidFill>
                <a:srgbClr val="0000FF"/>
              </a:solidFill>
            </a:endParaRPr>
          </a:p>
        </p:txBody>
      </p:sp>
      <p:sp>
        <p:nvSpPr>
          <p:cNvPr id="6170" name="テキスト ボックス 4"/>
          <p:cNvSpPr txBox="1">
            <a:spLocks noChangeArrowheads="1"/>
          </p:cNvSpPr>
          <p:nvPr/>
        </p:nvSpPr>
        <p:spPr bwMode="auto">
          <a:xfrm>
            <a:off x="2214563" y="2714620"/>
            <a:ext cx="785812" cy="830262"/>
          </a:xfrm>
          <a:prstGeom prst="rect">
            <a:avLst/>
          </a:prstGeom>
          <a:solidFill>
            <a:schemeClr val="bg1"/>
          </a:solidFill>
          <a:ln w="9525">
            <a:noFill/>
            <a:miter lim="800000"/>
            <a:headEnd/>
            <a:tailEnd/>
          </a:ln>
        </p:spPr>
        <p:txBody>
          <a:bodyPr>
            <a:spAutoFit/>
          </a:bodyPr>
          <a:lstStyle/>
          <a:p>
            <a:r>
              <a:rPr lang="ja-JP" altLang="en-US" sz="4800" b="1" dirty="0"/>
              <a:t>－</a:t>
            </a:r>
          </a:p>
        </p:txBody>
      </p:sp>
      <p:sp>
        <p:nvSpPr>
          <p:cNvPr id="6171" name="テキスト ボックス 5"/>
          <p:cNvSpPr txBox="1">
            <a:spLocks noChangeArrowheads="1"/>
          </p:cNvSpPr>
          <p:nvPr/>
        </p:nvSpPr>
        <p:spPr bwMode="auto">
          <a:xfrm>
            <a:off x="4929188" y="2786065"/>
            <a:ext cx="785812" cy="830262"/>
          </a:xfrm>
          <a:prstGeom prst="rect">
            <a:avLst/>
          </a:prstGeom>
          <a:solidFill>
            <a:schemeClr val="bg1"/>
          </a:solidFill>
          <a:ln w="9525">
            <a:noFill/>
            <a:miter lim="800000"/>
            <a:headEnd/>
            <a:tailEnd/>
          </a:ln>
        </p:spPr>
        <p:txBody>
          <a:bodyPr>
            <a:spAutoFit/>
          </a:bodyPr>
          <a:lstStyle/>
          <a:p>
            <a:r>
              <a:rPr lang="ja-JP" altLang="en-US" sz="4800" b="1" dirty="0"/>
              <a:t>＝</a:t>
            </a:r>
          </a:p>
        </p:txBody>
      </p:sp>
      <p:sp>
        <p:nvSpPr>
          <p:cNvPr id="30" name="円/楕円 29"/>
          <p:cNvSpPr/>
          <p:nvPr/>
        </p:nvSpPr>
        <p:spPr>
          <a:xfrm>
            <a:off x="71438" y="285750"/>
            <a:ext cx="2428875" cy="642938"/>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bg1"/>
                </a:solidFill>
              </a:rPr>
              <a:t>事業者</a:t>
            </a:r>
          </a:p>
        </p:txBody>
      </p:sp>
      <p:sp>
        <p:nvSpPr>
          <p:cNvPr id="27" name="正方形/長方形 26"/>
          <p:cNvSpPr/>
          <p:nvPr/>
        </p:nvSpPr>
        <p:spPr>
          <a:xfrm>
            <a:off x="1000096" y="3427405"/>
            <a:ext cx="1214437" cy="107156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0000FF"/>
              </a:solidFill>
            </a:endParaRPr>
          </a:p>
        </p:txBody>
      </p:sp>
      <p:sp>
        <p:nvSpPr>
          <p:cNvPr id="32" name="正方形/長方形 31"/>
          <p:cNvSpPr/>
          <p:nvPr/>
        </p:nvSpPr>
        <p:spPr>
          <a:xfrm>
            <a:off x="357158" y="2357430"/>
            <a:ext cx="642938" cy="107156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dirty="0">
              <a:solidFill>
                <a:srgbClr val="0000FF"/>
              </a:solidFill>
            </a:endParaRPr>
          </a:p>
        </p:txBody>
      </p:sp>
      <p:sp>
        <p:nvSpPr>
          <p:cNvPr id="33" name="正方形/長方形 32"/>
          <p:cNvSpPr/>
          <p:nvPr/>
        </p:nvSpPr>
        <p:spPr>
          <a:xfrm>
            <a:off x="357158" y="3428992"/>
            <a:ext cx="642938" cy="107156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dirty="0">
              <a:solidFill>
                <a:srgbClr val="0000FF"/>
              </a:solidFill>
            </a:endParaRPr>
          </a:p>
        </p:txBody>
      </p:sp>
      <p:sp>
        <p:nvSpPr>
          <p:cNvPr id="35" name="テキスト ボックス 21"/>
          <p:cNvSpPr txBox="1">
            <a:spLocks noChangeArrowheads="1"/>
          </p:cNvSpPr>
          <p:nvPr/>
        </p:nvSpPr>
        <p:spPr bwMode="auto">
          <a:xfrm>
            <a:off x="6604922" y="3043239"/>
            <a:ext cx="571504" cy="461665"/>
          </a:xfrm>
          <a:prstGeom prst="rect">
            <a:avLst/>
          </a:prstGeom>
          <a:solidFill>
            <a:schemeClr val="bg1"/>
          </a:solidFill>
          <a:ln w="9525">
            <a:solidFill>
              <a:schemeClr val="tx1"/>
            </a:solidFill>
            <a:miter lim="800000"/>
            <a:headEnd/>
            <a:tailEnd/>
          </a:ln>
        </p:spPr>
        <p:txBody>
          <a:bodyPr wrap="square">
            <a:spAutoFit/>
          </a:bodyPr>
          <a:lstStyle/>
          <a:p>
            <a:pPr algn="ctr"/>
            <a:r>
              <a:rPr lang="ja-JP" altLang="en-US" sz="1200" b="1" dirty="0" smtClean="0"/>
              <a:t>４０才</a:t>
            </a:r>
            <a:endParaRPr lang="en-US" altLang="ja-JP" sz="1200" b="1" dirty="0" smtClean="0"/>
          </a:p>
          <a:p>
            <a:pPr algn="ctr"/>
            <a:r>
              <a:rPr lang="ja-JP" altLang="en-US" sz="1200" b="1" dirty="0"/>
              <a:t>未満</a:t>
            </a:r>
          </a:p>
        </p:txBody>
      </p:sp>
      <p:sp>
        <p:nvSpPr>
          <p:cNvPr id="37" name="正方形/長方形 36"/>
          <p:cNvSpPr/>
          <p:nvPr/>
        </p:nvSpPr>
        <p:spPr>
          <a:xfrm>
            <a:off x="3571868" y="2357438"/>
            <a:ext cx="1214438" cy="1071562"/>
          </a:xfrm>
          <a:prstGeom prst="rect">
            <a:avLst/>
          </a:prstGeom>
          <a:solidFill>
            <a:srgbClr val="FFFF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rPr>
              <a:t>４０</a:t>
            </a:r>
            <a:r>
              <a:rPr lang="ja-JP" altLang="en-US" sz="1400" b="1" dirty="0" smtClean="0">
                <a:solidFill>
                  <a:schemeClr val="tx1"/>
                </a:solidFill>
              </a:rPr>
              <a:t>歳</a:t>
            </a:r>
            <a:r>
              <a:rPr lang="ja-JP" altLang="en-US" sz="1400" b="1" dirty="0">
                <a:solidFill>
                  <a:schemeClr val="tx1"/>
                </a:solidFill>
              </a:rPr>
              <a:t>以上</a:t>
            </a:r>
            <a:r>
              <a:rPr lang="ja-JP" altLang="en-US" sz="1400" b="1" dirty="0" smtClean="0">
                <a:solidFill>
                  <a:schemeClr val="tx1"/>
                </a:solidFill>
              </a:rPr>
              <a:t>の</a:t>
            </a:r>
            <a:endParaRPr lang="en-US" altLang="ja-JP" sz="1400" b="1" dirty="0" smtClean="0">
              <a:solidFill>
                <a:schemeClr val="tx1"/>
              </a:solidFill>
            </a:endParaRPr>
          </a:p>
          <a:p>
            <a:pPr algn="ctr">
              <a:defRPr/>
            </a:pPr>
            <a:r>
              <a:rPr lang="ja-JP" altLang="en-US" sz="1400" b="1" dirty="0" smtClean="0">
                <a:solidFill>
                  <a:schemeClr val="tx1"/>
                </a:solidFill>
              </a:rPr>
              <a:t>メタボリックシンドローム</a:t>
            </a:r>
            <a:endParaRPr lang="ja-JP" altLang="en-US" sz="1400" b="1" dirty="0">
              <a:solidFill>
                <a:schemeClr val="tx1"/>
              </a:solidFill>
            </a:endParaRPr>
          </a:p>
          <a:p>
            <a:pPr algn="ctr">
              <a:defRPr/>
            </a:pPr>
            <a:endParaRPr lang="ja-JP" altLang="en-US" sz="1400" b="1" dirty="0">
              <a:solidFill>
                <a:schemeClr val="tx1"/>
              </a:solidFill>
            </a:endParaRPr>
          </a:p>
        </p:txBody>
      </p:sp>
      <p:sp>
        <p:nvSpPr>
          <p:cNvPr id="41" name="正方形/長方形 40"/>
          <p:cNvSpPr/>
          <p:nvPr/>
        </p:nvSpPr>
        <p:spPr>
          <a:xfrm>
            <a:off x="142844" y="1643050"/>
            <a:ext cx="2286000" cy="584775"/>
          </a:xfrm>
          <a:prstGeom prst="rect">
            <a:avLst/>
          </a:prstGeom>
        </p:spPr>
        <p:txBody>
          <a:bodyPr>
            <a:spAutoFit/>
          </a:bodyPr>
          <a:lstStyle/>
          <a:p>
            <a:pPr lvl="0" algn="ctr">
              <a:defRPr/>
            </a:pPr>
            <a:r>
              <a:rPr lang="ja-JP" altLang="en-US" sz="1600" b="1" dirty="0">
                <a:solidFill>
                  <a:prstClr val="black"/>
                </a:solidFill>
                <a:latin typeface="Calibri"/>
                <a:ea typeface="ＭＳ Ｐゴシック"/>
              </a:rPr>
              <a:t>一般健康診断　　　　　　　（安衛法）</a:t>
            </a:r>
          </a:p>
        </p:txBody>
      </p:sp>
      <p:sp>
        <p:nvSpPr>
          <p:cNvPr id="42" name="正方形/長方形 41"/>
          <p:cNvSpPr/>
          <p:nvPr/>
        </p:nvSpPr>
        <p:spPr>
          <a:xfrm>
            <a:off x="2928926" y="1643050"/>
            <a:ext cx="2286000" cy="584775"/>
          </a:xfrm>
          <a:prstGeom prst="rect">
            <a:avLst/>
          </a:prstGeom>
        </p:spPr>
        <p:txBody>
          <a:bodyPr>
            <a:spAutoFit/>
          </a:bodyPr>
          <a:lstStyle/>
          <a:p>
            <a:pPr lvl="0" algn="ctr">
              <a:defRPr/>
            </a:pPr>
            <a:r>
              <a:rPr lang="ja-JP" altLang="en-US" sz="1600" b="1" dirty="0">
                <a:solidFill>
                  <a:srgbClr val="0000FF"/>
                </a:solidFill>
                <a:latin typeface="Calibri"/>
                <a:ea typeface="ＭＳ Ｐゴシック"/>
              </a:rPr>
              <a:t>特定健診　　　　　　</a:t>
            </a:r>
            <a:r>
              <a:rPr lang="ja-JP" altLang="en-US" sz="1600" b="1" dirty="0" smtClean="0">
                <a:solidFill>
                  <a:srgbClr val="0000FF"/>
                </a:solidFill>
                <a:latin typeface="Calibri"/>
                <a:ea typeface="ＭＳ Ｐゴシック"/>
              </a:rPr>
              <a:t>　　　　　　　　　　　</a:t>
            </a:r>
            <a:r>
              <a:rPr lang="ja-JP" altLang="en-US" sz="1600" b="1" dirty="0">
                <a:solidFill>
                  <a:srgbClr val="0000FF"/>
                </a:solidFill>
                <a:latin typeface="Calibri"/>
                <a:ea typeface="ＭＳ Ｐゴシック"/>
              </a:rPr>
              <a:t>　（高齢者医療確保法）</a:t>
            </a:r>
          </a:p>
        </p:txBody>
      </p:sp>
      <p:sp>
        <p:nvSpPr>
          <p:cNvPr id="43" name="正方形/長方形 42"/>
          <p:cNvSpPr/>
          <p:nvPr/>
        </p:nvSpPr>
        <p:spPr>
          <a:xfrm>
            <a:off x="1000100" y="2357430"/>
            <a:ext cx="1214438" cy="1071562"/>
          </a:xfrm>
          <a:prstGeom prst="rect">
            <a:avLst/>
          </a:prstGeom>
          <a:solidFill>
            <a:srgbClr val="FFFF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rPr>
              <a:t>４０</a:t>
            </a:r>
            <a:r>
              <a:rPr lang="ja-JP" altLang="en-US" sz="1400" b="1" dirty="0" smtClean="0">
                <a:solidFill>
                  <a:schemeClr val="tx1"/>
                </a:solidFill>
              </a:rPr>
              <a:t>歳</a:t>
            </a:r>
            <a:r>
              <a:rPr lang="ja-JP" altLang="en-US" sz="1400" b="1" dirty="0">
                <a:solidFill>
                  <a:schemeClr val="tx1"/>
                </a:solidFill>
              </a:rPr>
              <a:t>以上</a:t>
            </a:r>
            <a:r>
              <a:rPr lang="ja-JP" altLang="en-US" sz="1400" b="1" dirty="0" smtClean="0">
                <a:solidFill>
                  <a:schemeClr val="tx1"/>
                </a:solidFill>
              </a:rPr>
              <a:t>の</a:t>
            </a:r>
            <a:endParaRPr lang="en-US" altLang="ja-JP" sz="1400" b="1" dirty="0" smtClean="0">
              <a:solidFill>
                <a:schemeClr val="tx1"/>
              </a:solidFill>
            </a:endParaRPr>
          </a:p>
          <a:p>
            <a:pPr algn="ctr">
              <a:defRPr/>
            </a:pPr>
            <a:r>
              <a:rPr lang="ja-JP" altLang="en-US" sz="1400" b="1" dirty="0" smtClean="0">
                <a:solidFill>
                  <a:schemeClr val="tx1"/>
                </a:solidFill>
              </a:rPr>
              <a:t>メタボリックシンドローム</a:t>
            </a:r>
            <a:endParaRPr lang="ja-JP" altLang="en-US" sz="1400" b="1" dirty="0">
              <a:solidFill>
                <a:schemeClr val="tx1"/>
              </a:solidFill>
            </a:endParaRPr>
          </a:p>
          <a:p>
            <a:pPr algn="ctr">
              <a:defRPr/>
            </a:pPr>
            <a:endParaRPr lang="ja-JP" altLang="en-US" sz="1400" b="1" dirty="0">
              <a:solidFill>
                <a:schemeClr val="tx1"/>
              </a:solidFill>
            </a:endParaRPr>
          </a:p>
        </p:txBody>
      </p:sp>
      <p:sp>
        <p:nvSpPr>
          <p:cNvPr id="44" name="テキスト ボックス 21"/>
          <p:cNvSpPr txBox="1">
            <a:spLocks noChangeArrowheads="1"/>
          </p:cNvSpPr>
          <p:nvPr/>
        </p:nvSpPr>
        <p:spPr bwMode="auto">
          <a:xfrm>
            <a:off x="1285852" y="3165020"/>
            <a:ext cx="571504" cy="461665"/>
          </a:xfrm>
          <a:prstGeom prst="rect">
            <a:avLst/>
          </a:prstGeom>
          <a:solidFill>
            <a:schemeClr val="bg1"/>
          </a:solidFill>
          <a:ln w="9525">
            <a:solidFill>
              <a:schemeClr val="tx1"/>
            </a:solidFill>
            <a:miter lim="800000"/>
            <a:headEnd/>
            <a:tailEnd/>
          </a:ln>
        </p:spPr>
        <p:txBody>
          <a:bodyPr wrap="square">
            <a:spAutoFit/>
          </a:bodyPr>
          <a:lstStyle/>
          <a:p>
            <a:pPr algn="ctr"/>
            <a:r>
              <a:rPr lang="ja-JP" altLang="en-US" sz="1200" b="1" dirty="0" smtClean="0"/>
              <a:t>４０才</a:t>
            </a:r>
            <a:endParaRPr lang="en-US" altLang="ja-JP" sz="1200" b="1" dirty="0" smtClean="0"/>
          </a:p>
          <a:p>
            <a:pPr algn="ctr"/>
            <a:r>
              <a:rPr lang="ja-JP" altLang="en-US" sz="1200" b="1" dirty="0"/>
              <a:t>以上</a:t>
            </a:r>
          </a:p>
        </p:txBody>
      </p:sp>
      <p:sp>
        <p:nvSpPr>
          <p:cNvPr id="45" name="テキスト ボックス 21"/>
          <p:cNvSpPr txBox="1">
            <a:spLocks noChangeArrowheads="1"/>
          </p:cNvSpPr>
          <p:nvPr/>
        </p:nvSpPr>
        <p:spPr bwMode="auto">
          <a:xfrm>
            <a:off x="385052" y="3165020"/>
            <a:ext cx="571504" cy="461665"/>
          </a:xfrm>
          <a:prstGeom prst="rect">
            <a:avLst/>
          </a:prstGeom>
          <a:solidFill>
            <a:schemeClr val="bg1"/>
          </a:solidFill>
          <a:ln w="9525">
            <a:solidFill>
              <a:schemeClr val="tx1"/>
            </a:solidFill>
            <a:miter lim="800000"/>
            <a:headEnd/>
            <a:tailEnd/>
          </a:ln>
        </p:spPr>
        <p:txBody>
          <a:bodyPr wrap="square">
            <a:spAutoFit/>
          </a:bodyPr>
          <a:lstStyle/>
          <a:p>
            <a:pPr algn="ctr"/>
            <a:r>
              <a:rPr lang="ja-JP" altLang="en-US" sz="1200" b="1" dirty="0" smtClean="0"/>
              <a:t>４０才</a:t>
            </a:r>
            <a:endParaRPr lang="en-US" altLang="ja-JP" sz="1200" b="1" dirty="0" smtClean="0"/>
          </a:p>
          <a:p>
            <a:pPr algn="ctr"/>
            <a:r>
              <a:rPr lang="ja-JP" altLang="en-US" sz="1200" b="1" dirty="0"/>
              <a:t>未満</a:t>
            </a:r>
          </a:p>
        </p:txBody>
      </p:sp>
      <p:sp>
        <p:nvSpPr>
          <p:cNvPr id="26" name="線吹き出し 2 (枠付き) 25"/>
          <p:cNvSpPr/>
          <p:nvPr/>
        </p:nvSpPr>
        <p:spPr>
          <a:xfrm>
            <a:off x="7358094" y="4429125"/>
            <a:ext cx="1714500" cy="1357313"/>
          </a:xfrm>
          <a:prstGeom prst="borderCallout2">
            <a:avLst>
              <a:gd name="adj1" fmla="val 4580"/>
              <a:gd name="adj2" fmla="val 31652"/>
              <a:gd name="adj3" fmla="val 4100"/>
              <a:gd name="adj4" fmla="val 31660"/>
              <a:gd name="adj5" fmla="val -39654"/>
              <a:gd name="adj6" fmla="val 3114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schemeClr val="bg1"/>
                </a:solidFill>
              </a:rPr>
              <a:t>有所見者</a:t>
            </a:r>
            <a:r>
              <a:rPr lang="ja-JP" altLang="en-US" sz="1600" b="1" dirty="0">
                <a:solidFill>
                  <a:srgbClr val="99CCFF"/>
                </a:solidFill>
              </a:rPr>
              <a:t>（ﾚﾝﾄｹﾞﾝ、心電図、貧血、聴力、その他の法定外項目）</a:t>
            </a:r>
          </a:p>
        </p:txBody>
      </p:sp>
      <p:sp>
        <p:nvSpPr>
          <p:cNvPr id="6159" name="テキスト ボックス 21"/>
          <p:cNvSpPr txBox="1">
            <a:spLocks noChangeArrowheads="1"/>
          </p:cNvSpPr>
          <p:nvPr/>
        </p:nvSpPr>
        <p:spPr bwMode="auto">
          <a:xfrm>
            <a:off x="7643834" y="3610277"/>
            <a:ext cx="571504" cy="461665"/>
          </a:xfrm>
          <a:prstGeom prst="rect">
            <a:avLst/>
          </a:prstGeom>
          <a:solidFill>
            <a:schemeClr val="bg1"/>
          </a:solidFill>
          <a:ln w="9525">
            <a:solidFill>
              <a:schemeClr val="tx1"/>
            </a:solidFill>
            <a:miter lim="800000"/>
            <a:headEnd/>
            <a:tailEnd/>
          </a:ln>
        </p:spPr>
        <p:txBody>
          <a:bodyPr wrap="square">
            <a:spAutoFit/>
          </a:bodyPr>
          <a:lstStyle/>
          <a:p>
            <a:pPr algn="ctr"/>
            <a:r>
              <a:rPr lang="ja-JP" altLang="en-US" sz="1200" b="1" dirty="0" smtClean="0"/>
              <a:t>４０才</a:t>
            </a:r>
            <a:endParaRPr lang="en-US" altLang="ja-JP" sz="1200" b="1" dirty="0" smtClean="0"/>
          </a:p>
          <a:p>
            <a:pPr algn="ctr"/>
            <a:r>
              <a:rPr lang="ja-JP" altLang="en-US" sz="1200" b="1" dirty="0"/>
              <a:t>以上</a:t>
            </a:r>
          </a:p>
        </p:txBody>
      </p:sp>
      <p:sp>
        <p:nvSpPr>
          <p:cNvPr id="46" name="円/楕円 45"/>
          <p:cNvSpPr/>
          <p:nvPr/>
        </p:nvSpPr>
        <p:spPr>
          <a:xfrm rot="20502365">
            <a:off x="2680717" y="5122203"/>
            <a:ext cx="2779144" cy="1141870"/>
          </a:xfrm>
          <a:prstGeom prst="ellipse">
            <a:avLst/>
          </a:prstGeom>
          <a:ln/>
          <a:effectLst>
            <a:outerShdw blurRad="76200" dir="18900000" sy="23000" kx="-1200000" algn="bl"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3200" dirty="0" smtClean="0">
                <a:solidFill>
                  <a:srgbClr val="0000FF"/>
                </a:solidFill>
              </a:rPr>
              <a:t>がん対策</a:t>
            </a:r>
          </a:p>
        </p:txBody>
      </p:sp>
      <p:sp>
        <p:nvSpPr>
          <p:cNvPr id="47" name="円/楕円 46"/>
          <p:cNvSpPr/>
          <p:nvPr/>
        </p:nvSpPr>
        <p:spPr>
          <a:xfrm rot="20502365">
            <a:off x="5895426" y="5122204"/>
            <a:ext cx="2779144" cy="1141870"/>
          </a:xfrm>
          <a:prstGeom prst="ellipse">
            <a:avLst/>
          </a:prstGeom>
          <a:ln/>
          <a:effectLst>
            <a:outerShdw blurRad="76200" dir="18900000" sy="23000" kx="-12000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3200" dirty="0">
                <a:solidFill>
                  <a:srgbClr val="FFFF00"/>
                </a:solidFill>
              </a:rPr>
              <a:t>メンタルヘルス</a:t>
            </a:r>
            <a:r>
              <a:rPr kumimoji="1" lang="ja-JP" altLang="en-US" sz="3200" dirty="0" smtClean="0">
                <a:solidFill>
                  <a:srgbClr val="FFFF00"/>
                </a:solidFill>
              </a:rPr>
              <a:t>対策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70"/>
                                        </p:tgtEl>
                                        <p:attrNameLst>
                                          <p:attrName>style.visibility</p:attrName>
                                        </p:attrNameLst>
                                      </p:cBhvr>
                                      <p:to>
                                        <p:strVal val="visible"/>
                                      </p:to>
                                    </p:set>
                                    <p:anim calcmode="lin" valueType="num">
                                      <p:cBhvr additive="base">
                                        <p:cTn id="7" dur="500" fill="hold"/>
                                        <p:tgtEl>
                                          <p:spTgt spid="6170"/>
                                        </p:tgtEl>
                                        <p:attrNameLst>
                                          <p:attrName>ppt_x</p:attrName>
                                        </p:attrNameLst>
                                      </p:cBhvr>
                                      <p:tavLst>
                                        <p:tav tm="0">
                                          <p:val>
                                            <p:strVal val="1+#ppt_w/2"/>
                                          </p:val>
                                        </p:tav>
                                        <p:tav tm="100000">
                                          <p:val>
                                            <p:strVal val="#ppt_x"/>
                                          </p:val>
                                        </p:tav>
                                      </p:tavLst>
                                    </p:anim>
                                    <p:anim calcmode="lin" valueType="num">
                                      <p:cBhvr additive="base">
                                        <p:cTn id="8" dur="500" fill="hold"/>
                                        <p:tgtEl>
                                          <p:spTgt spid="617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1+#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171"/>
                                        </p:tgtEl>
                                        <p:attrNameLst>
                                          <p:attrName>style.visibility</p:attrName>
                                        </p:attrNameLst>
                                      </p:cBhvr>
                                      <p:to>
                                        <p:strVal val="visible"/>
                                      </p:to>
                                    </p:set>
                                    <p:anim calcmode="lin" valueType="num">
                                      <p:cBhvr additive="base">
                                        <p:cTn id="17" dur="500" fill="hold"/>
                                        <p:tgtEl>
                                          <p:spTgt spid="6171"/>
                                        </p:tgtEl>
                                        <p:attrNameLst>
                                          <p:attrName>ppt_x</p:attrName>
                                        </p:attrNameLst>
                                      </p:cBhvr>
                                      <p:tavLst>
                                        <p:tav tm="0">
                                          <p:val>
                                            <p:strVal val="1+#ppt_w/2"/>
                                          </p:val>
                                        </p:tav>
                                        <p:tav tm="100000">
                                          <p:val>
                                            <p:strVal val="#ppt_x"/>
                                          </p:val>
                                        </p:tav>
                                      </p:tavLst>
                                    </p:anim>
                                    <p:anim calcmode="lin" valueType="num">
                                      <p:cBhvr additive="base">
                                        <p:cTn id="18" dur="500" fill="hold"/>
                                        <p:tgtEl>
                                          <p:spTgt spid="617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160"/>
                                        </p:tgtEl>
                                        <p:attrNameLst>
                                          <p:attrName>style.visibility</p:attrName>
                                        </p:attrNameLst>
                                      </p:cBhvr>
                                      <p:to>
                                        <p:strVal val="visible"/>
                                      </p:to>
                                    </p:set>
                                    <p:anim calcmode="lin" valueType="num">
                                      <p:cBhvr additive="base">
                                        <p:cTn id="25" dur="500" fill="hold"/>
                                        <p:tgtEl>
                                          <p:spTgt spid="6160"/>
                                        </p:tgtEl>
                                        <p:attrNameLst>
                                          <p:attrName>ppt_x</p:attrName>
                                        </p:attrNameLst>
                                      </p:cBhvr>
                                      <p:tavLst>
                                        <p:tav tm="0">
                                          <p:val>
                                            <p:strVal val="1+#ppt_w/2"/>
                                          </p:val>
                                        </p:tav>
                                        <p:tav tm="100000">
                                          <p:val>
                                            <p:strVal val="#ppt_x"/>
                                          </p:val>
                                        </p:tav>
                                      </p:tavLst>
                                    </p:anim>
                                    <p:anim calcmode="lin" valueType="num">
                                      <p:cBhvr additive="base">
                                        <p:cTn id="26" dur="500" fill="hold"/>
                                        <p:tgtEl>
                                          <p:spTgt spid="6160"/>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1+#ppt_w/2"/>
                                          </p:val>
                                        </p:tav>
                                        <p:tav tm="100000">
                                          <p:val>
                                            <p:strVal val="#ppt_x"/>
                                          </p:val>
                                        </p:tav>
                                      </p:tavLst>
                                    </p:anim>
                                    <p:anim calcmode="lin" valueType="num">
                                      <p:cBhvr additive="base">
                                        <p:cTn id="38" dur="500" fill="hold"/>
                                        <p:tgtEl>
                                          <p:spTgt spid="3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1+#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6159"/>
                                        </p:tgtEl>
                                        <p:attrNameLst>
                                          <p:attrName>style.visibility</p:attrName>
                                        </p:attrNameLst>
                                      </p:cBhvr>
                                      <p:to>
                                        <p:strVal val="visible"/>
                                      </p:to>
                                    </p:set>
                                    <p:anim calcmode="lin" valueType="num">
                                      <p:cBhvr additive="base">
                                        <p:cTn id="45" dur="500" fill="hold"/>
                                        <p:tgtEl>
                                          <p:spTgt spid="6159"/>
                                        </p:tgtEl>
                                        <p:attrNameLst>
                                          <p:attrName>ppt_x</p:attrName>
                                        </p:attrNameLst>
                                      </p:cBhvr>
                                      <p:tavLst>
                                        <p:tav tm="0">
                                          <p:val>
                                            <p:strVal val="1+#ppt_w/2"/>
                                          </p:val>
                                        </p:tav>
                                        <p:tav tm="100000">
                                          <p:val>
                                            <p:strVal val="#ppt_x"/>
                                          </p:val>
                                        </p:tav>
                                      </p:tavLst>
                                    </p:anim>
                                    <p:anim calcmode="lin" valueType="num">
                                      <p:cBhvr additive="base">
                                        <p:cTn id="46" dur="500" fill="hold"/>
                                        <p:tgtEl>
                                          <p:spTgt spid="615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checkerboard(across)">
                                      <p:cBhvr>
                                        <p:cTn id="51" dur="500"/>
                                        <p:tgtEl>
                                          <p:spTgt spid="24"/>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checkerboard(across)">
                                      <p:cBhvr>
                                        <p:cTn id="54" dur="500"/>
                                        <p:tgtEl>
                                          <p:spTgt spid="25"/>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checkerboard(across)">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additive="base">
                                        <p:cTn id="62" dur="1000" fill="hold"/>
                                        <p:tgtEl>
                                          <p:spTgt spid="47"/>
                                        </p:tgtEl>
                                        <p:attrNameLst>
                                          <p:attrName>ppt_x</p:attrName>
                                        </p:attrNameLst>
                                      </p:cBhvr>
                                      <p:tavLst>
                                        <p:tav tm="0">
                                          <p:val>
                                            <p:strVal val="#ppt_x"/>
                                          </p:val>
                                        </p:tav>
                                        <p:tav tm="100000">
                                          <p:val>
                                            <p:strVal val="#ppt_x"/>
                                          </p:val>
                                        </p:tav>
                                      </p:tavLst>
                                    </p:anim>
                                    <p:anim calcmode="lin" valueType="num">
                                      <p:cBhvr additive="base">
                                        <p:cTn id="63" dur="1000" fill="hold"/>
                                        <p:tgtEl>
                                          <p:spTgt spid="47"/>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3000" fill="hold"/>
                                        <p:tgtEl>
                                          <p:spTgt spid="46"/>
                                        </p:tgtEl>
                                        <p:attrNameLst>
                                          <p:attrName>ppt_x</p:attrName>
                                        </p:attrNameLst>
                                      </p:cBhvr>
                                      <p:tavLst>
                                        <p:tav tm="0">
                                          <p:val>
                                            <p:strVal val="#ppt_x"/>
                                          </p:val>
                                        </p:tav>
                                        <p:tav tm="100000">
                                          <p:val>
                                            <p:strVal val="#ppt_x"/>
                                          </p:val>
                                        </p:tav>
                                      </p:tavLst>
                                    </p:anim>
                                    <p:anim calcmode="lin" valueType="num">
                                      <p:cBhvr additive="base">
                                        <p:cTn id="67" dur="30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9" grpId="0" animBg="1"/>
      <p:bldP spid="20" grpId="0" animBg="1"/>
      <p:bldP spid="6160" grpId="0"/>
      <p:bldP spid="24" grpId="0" animBg="1"/>
      <p:bldP spid="25" grpId="0" animBg="1"/>
      <p:bldP spid="6170" grpId="0" animBg="1"/>
      <p:bldP spid="6171" grpId="0" animBg="1"/>
      <p:bldP spid="35" grpId="0" animBg="1"/>
      <p:bldP spid="37" grpId="0" animBg="1"/>
      <p:bldP spid="26" grpId="0" animBg="1"/>
      <p:bldP spid="6159" grpId="0" animBg="1"/>
      <p:bldP spid="46"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488C4"/>
            </a:gs>
            <a:gs pos="53000">
              <a:srgbClr val="D4DEFF"/>
            </a:gs>
            <a:gs pos="83000">
              <a:srgbClr val="D4DEFF"/>
            </a:gs>
            <a:gs pos="100000">
              <a:srgbClr val="96AB94"/>
            </a:gs>
          </a:gsLst>
          <a:lin ang="5400000" scaled="1"/>
          <a:tileRect/>
        </a:gradFill>
        <a:effectLst/>
      </p:bgPr>
    </p:bg>
    <p:spTree>
      <p:nvGrpSpPr>
        <p:cNvPr id="1" name=""/>
        <p:cNvGrpSpPr/>
        <p:nvPr/>
      </p:nvGrpSpPr>
      <p:grpSpPr>
        <a:xfrm>
          <a:off x="0" y="0"/>
          <a:ext cx="0" cy="0"/>
          <a:chOff x="0" y="0"/>
          <a:chExt cx="0" cy="0"/>
        </a:xfrm>
      </p:grpSpPr>
      <p:sp>
        <p:nvSpPr>
          <p:cNvPr id="10" name="円/楕円 9"/>
          <p:cNvSpPr/>
          <p:nvPr/>
        </p:nvSpPr>
        <p:spPr>
          <a:xfrm>
            <a:off x="2000232" y="3786190"/>
            <a:ext cx="6858048" cy="2286016"/>
          </a:xfrm>
          <a:prstGeom prst="ellipse">
            <a:avLst/>
          </a:prstGeom>
          <a:ln/>
          <a:effectLst>
            <a:outerShdw blurRad="76200" dir="18900000" sy="23000" kx="-1200000" algn="bl"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ja-JP" altLang="en-US" sz="2400" dirty="0">
              <a:solidFill>
                <a:srgbClr val="0000FF"/>
              </a:solidFill>
            </a:endParaRPr>
          </a:p>
        </p:txBody>
      </p:sp>
      <p:sp>
        <p:nvSpPr>
          <p:cNvPr id="9" name="円/楕円 8"/>
          <p:cNvSpPr/>
          <p:nvPr/>
        </p:nvSpPr>
        <p:spPr>
          <a:xfrm>
            <a:off x="1928794" y="714356"/>
            <a:ext cx="6858048" cy="2286016"/>
          </a:xfrm>
          <a:prstGeom prst="ellipse">
            <a:avLst/>
          </a:prstGeom>
          <a:ln/>
          <a:effectLst>
            <a:outerShdw blurRad="76200" dir="18900000" sy="23000" kx="-1200000" algn="bl"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ja-JP" altLang="en-US" sz="2400" dirty="0">
              <a:solidFill>
                <a:srgbClr val="0000FF"/>
              </a:solidFill>
            </a:endParaRPr>
          </a:p>
        </p:txBody>
      </p:sp>
      <p:sp>
        <p:nvSpPr>
          <p:cNvPr id="2" name="スライド番号プレースホルダ 1"/>
          <p:cNvSpPr>
            <a:spLocks noGrp="1"/>
          </p:cNvSpPr>
          <p:nvPr>
            <p:ph type="sldNum" sz="quarter" idx="12"/>
          </p:nvPr>
        </p:nvSpPr>
        <p:spPr/>
        <p:txBody>
          <a:bodyPr/>
          <a:lstStyle/>
          <a:p>
            <a:pPr>
              <a:defRPr/>
            </a:pPr>
            <a:fld id="{F7C34AAE-2FC9-4930-9063-337060A07416}" type="slidenum">
              <a:rPr lang="ja-JP" altLang="en-US" smtClean="0"/>
              <a:pPr>
                <a:defRPr/>
              </a:pPr>
              <a:t>12</a:t>
            </a:fld>
            <a:endParaRPr lang="ja-JP" altLang="en-US" dirty="0"/>
          </a:p>
        </p:txBody>
      </p:sp>
      <p:sp>
        <p:nvSpPr>
          <p:cNvPr id="3" name="ホームベース 2"/>
          <p:cNvSpPr/>
          <p:nvPr/>
        </p:nvSpPr>
        <p:spPr>
          <a:xfrm>
            <a:off x="1000100" y="1214422"/>
            <a:ext cx="3071834" cy="1357322"/>
          </a:xfrm>
          <a:prstGeom prst="homePlat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4000" b="1" dirty="0">
                <a:solidFill>
                  <a:schemeClr val="bg1"/>
                </a:solidFill>
              </a:rPr>
              <a:t>事業者のフォーカス</a:t>
            </a:r>
          </a:p>
        </p:txBody>
      </p:sp>
      <p:sp>
        <p:nvSpPr>
          <p:cNvPr id="4" name="ホームベース 3"/>
          <p:cNvSpPr/>
          <p:nvPr/>
        </p:nvSpPr>
        <p:spPr>
          <a:xfrm>
            <a:off x="1142976" y="4214818"/>
            <a:ext cx="3071834" cy="1357322"/>
          </a:xfrm>
          <a:prstGeom prst="homePlat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4000" b="1" dirty="0">
                <a:solidFill>
                  <a:schemeClr val="bg1"/>
                </a:solidFill>
              </a:rPr>
              <a:t>保険者のフォーカス</a:t>
            </a:r>
          </a:p>
        </p:txBody>
      </p:sp>
      <p:sp>
        <p:nvSpPr>
          <p:cNvPr id="5" name="フローチャート : 書類 4"/>
          <p:cNvSpPr/>
          <p:nvPr/>
        </p:nvSpPr>
        <p:spPr>
          <a:xfrm>
            <a:off x="4572000" y="571500"/>
            <a:ext cx="2571750" cy="1500188"/>
          </a:xfrm>
          <a:prstGeom prst="flowChartDocumen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b="1" dirty="0">
                <a:solidFill>
                  <a:srgbClr val="FF0000"/>
                </a:solidFill>
              </a:rPr>
              <a:t>有所見者の適正管理</a:t>
            </a:r>
          </a:p>
        </p:txBody>
      </p:sp>
      <p:sp>
        <p:nvSpPr>
          <p:cNvPr id="6" name="フローチャート : 書類 5"/>
          <p:cNvSpPr/>
          <p:nvPr/>
        </p:nvSpPr>
        <p:spPr>
          <a:xfrm>
            <a:off x="5715000" y="1714500"/>
            <a:ext cx="2571750" cy="1500188"/>
          </a:xfrm>
          <a:prstGeom prst="flowChartDocumen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b="1" dirty="0">
                <a:solidFill>
                  <a:srgbClr val="FF0000"/>
                </a:solidFill>
              </a:rPr>
              <a:t>メンタル　　ヘルス</a:t>
            </a:r>
          </a:p>
        </p:txBody>
      </p:sp>
      <p:sp>
        <p:nvSpPr>
          <p:cNvPr id="7" name="フローチャート : 書類 6"/>
          <p:cNvSpPr/>
          <p:nvPr/>
        </p:nvSpPr>
        <p:spPr>
          <a:xfrm>
            <a:off x="4643438" y="3571875"/>
            <a:ext cx="2571750" cy="1500188"/>
          </a:xfrm>
          <a:prstGeom prst="flowChartDocumen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b="1" dirty="0">
                <a:solidFill>
                  <a:srgbClr val="FF0000"/>
                </a:solidFill>
              </a:rPr>
              <a:t>メタボ対策</a:t>
            </a:r>
          </a:p>
        </p:txBody>
      </p:sp>
      <p:sp>
        <p:nvSpPr>
          <p:cNvPr id="8" name="フローチャート : 書類 7"/>
          <p:cNvSpPr/>
          <p:nvPr/>
        </p:nvSpPr>
        <p:spPr>
          <a:xfrm>
            <a:off x="5786438" y="4714875"/>
            <a:ext cx="2571750" cy="1500188"/>
          </a:xfrm>
          <a:prstGeom prst="flowChartDocumen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b="1" dirty="0">
                <a:solidFill>
                  <a:srgbClr val="FF0000"/>
                </a:solidFill>
              </a:rPr>
              <a:t>ガン対策</a:t>
            </a:r>
          </a:p>
        </p:txBody>
      </p:sp>
      <p:sp>
        <p:nvSpPr>
          <p:cNvPr id="7187" name="正方形/長方形 10"/>
          <p:cNvSpPr>
            <a:spLocks noChangeArrowheads="1"/>
          </p:cNvSpPr>
          <p:nvPr/>
        </p:nvSpPr>
        <p:spPr bwMode="auto">
          <a:xfrm>
            <a:off x="1785919" y="6191250"/>
            <a:ext cx="7072332" cy="584775"/>
          </a:xfrm>
          <a:prstGeom prst="rect">
            <a:avLst/>
          </a:prstGeom>
          <a:noFill/>
          <a:ln w="9525">
            <a:noFill/>
            <a:miter lim="800000"/>
            <a:headEnd/>
            <a:tailEnd/>
          </a:ln>
        </p:spPr>
        <p:txBody>
          <a:bodyPr wrap="square">
            <a:spAutoFit/>
          </a:bodyPr>
          <a:lstStyle/>
          <a:p>
            <a:pPr lvl="1">
              <a:spcBef>
                <a:spcPct val="20000"/>
              </a:spcBef>
              <a:buFont typeface="Arial" charset="0"/>
              <a:buNone/>
            </a:pPr>
            <a:r>
              <a:rPr lang="ja-JP" altLang="en-US" sz="3200" b="1" dirty="0"/>
              <a:t>健診型から検診型に移行すべき</a:t>
            </a:r>
            <a:endParaRPr lang="en-US" altLang="ja-JP"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87"/>
                                        </p:tgtEl>
                                        <p:attrNameLst>
                                          <p:attrName>style.visibility</p:attrName>
                                        </p:attrNameLst>
                                      </p:cBhvr>
                                      <p:to>
                                        <p:strVal val="visible"/>
                                      </p:to>
                                    </p:set>
                                    <p:animEffect transition="in" filter="wipe(down)">
                                      <p:cBhvr>
                                        <p:cTn id="7" dur="580">
                                          <p:stCondLst>
                                            <p:cond delay="0"/>
                                          </p:stCondLst>
                                        </p:cTn>
                                        <p:tgtEl>
                                          <p:spTgt spid="7187"/>
                                        </p:tgtEl>
                                      </p:cBhvr>
                                    </p:animEffect>
                                    <p:anim calcmode="lin" valueType="num">
                                      <p:cBhvr>
                                        <p:cTn id="8" dur="1822" tmFilter="0,0; 0.14,0.36; 0.43,0.73; 0.71,0.91; 1.0,1.0">
                                          <p:stCondLst>
                                            <p:cond delay="0"/>
                                          </p:stCondLst>
                                        </p:cTn>
                                        <p:tgtEl>
                                          <p:spTgt spid="718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8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8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8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87"/>
                                        </p:tgtEl>
                                        <p:attrNameLst>
                                          <p:attrName>ppt_y</p:attrName>
                                        </p:attrNameLst>
                                      </p:cBhvr>
                                      <p:tavLst>
                                        <p:tav tm="0" fmla="#ppt_y-sin(pi*$)/81">
                                          <p:val>
                                            <p:fltVal val="0"/>
                                          </p:val>
                                        </p:tav>
                                        <p:tav tm="100000">
                                          <p:val>
                                            <p:fltVal val="1"/>
                                          </p:val>
                                        </p:tav>
                                      </p:tavLst>
                                    </p:anim>
                                    <p:animScale>
                                      <p:cBhvr>
                                        <p:cTn id="13" dur="26">
                                          <p:stCondLst>
                                            <p:cond delay="650"/>
                                          </p:stCondLst>
                                        </p:cTn>
                                        <p:tgtEl>
                                          <p:spTgt spid="7187"/>
                                        </p:tgtEl>
                                      </p:cBhvr>
                                      <p:to x="100000" y="60000"/>
                                    </p:animScale>
                                    <p:animScale>
                                      <p:cBhvr>
                                        <p:cTn id="14" dur="166" decel="50000">
                                          <p:stCondLst>
                                            <p:cond delay="676"/>
                                          </p:stCondLst>
                                        </p:cTn>
                                        <p:tgtEl>
                                          <p:spTgt spid="7187"/>
                                        </p:tgtEl>
                                      </p:cBhvr>
                                      <p:to x="100000" y="100000"/>
                                    </p:animScale>
                                    <p:animScale>
                                      <p:cBhvr>
                                        <p:cTn id="15" dur="26">
                                          <p:stCondLst>
                                            <p:cond delay="1312"/>
                                          </p:stCondLst>
                                        </p:cTn>
                                        <p:tgtEl>
                                          <p:spTgt spid="7187"/>
                                        </p:tgtEl>
                                      </p:cBhvr>
                                      <p:to x="100000" y="80000"/>
                                    </p:animScale>
                                    <p:animScale>
                                      <p:cBhvr>
                                        <p:cTn id="16" dur="166" decel="50000">
                                          <p:stCondLst>
                                            <p:cond delay="1338"/>
                                          </p:stCondLst>
                                        </p:cTn>
                                        <p:tgtEl>
                                          <p:spTgt spid="7187"/>
                                        </p:tgtEl>
                                      </p:cBhvr>
                                      <p:to x="100000" y="100000"/>
                                    </p:animScale>
                                    <p:animScale>
                                      <p:cBhvr>
                                        <p:cTn id="17" dur="26">
                                          <p:stCondLst>
                                            <p:cond delay="1642"/>
                                          </p:stCondLst>
                                        </p:cTn>
                                        <p:tgtEl>
                                          <p:spTgt spid="7187"/>
                                        </p:tgtEl>
                                      </p:cBhvr>
                                      <p:to x="100000" y="90000"/>
                                    </p:animScale>
                                    <p:animScale>
                                      <p:cBhvr>
                                        <p:cTn id="18" dur="166" decel="50000">
                                          <p:stCondLst>
                                            <p:cond delay="1668"/>
                                          </p:stCondLst>
                                        </p:cTn>
                                        <p:tgtEl>
                                          <p:spTgt spid="7187"/>
                                        </p:tgtEl>
                                      </p:cBhvr>
                                      <p:to x="100000" y="100000"/>
                                    </p:animScale>
                                    <p:animScale>
                                      <p:cBhvr>
                                        <p:cTn id="19" dur="26">
                                          <p:stCondLst>
                                            <p:cond delay="1808"/>
                                          </p:stCondLst>
                                        </p:cTn>
                                        <p:tgtEl>
                                          <p:spTgt spid="7187"/>
                                        </p:tgtEl>
                                      </p:cBhvr>
                                      <p:to x="100000" y="95000"/>
                                    </p:animScale>
                                    <p:animScale>
                                      <p:cBhvr>
                                        <p:cTn id="20" dur="166" decel="50000">
                                          <p:stCondLst>
                                            <p:cond delay="1834"/>
                                          </p:stCondLst>
                                        </p:cTn>
                                        <p:tgtEl>
                                          <p:spTgt spid="718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3000364" y="1357334"/>
            <a:ext cx="4572032" cy="5429252"/>
          </a:xfrm>
          <a:prstGeom prst="roundRect">
            <a:avLst>
              <a:gd name="adj" fmla="val 5475"/>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ja-JP" altLang="en-US" sz="2400" dirty="0">
                <a:solidFill>
                  <a:srgbClr val="FF0000"/>
                </a:solidFill>
              </a:rPr>
              <a:t>強化すべき部分</a:t>
            </a:r>
          </a:p>
        </p:txBody>
      </p:sp>
      <p:sp>
        <p:nvSpPr>
          <p:cNvPr id="2" name="スライド番号プレースホルダ 1"/>
          <p:cNvSpPr>
            <a:spLocks noGrp="1"/>
          </p:cNvSpPr>
          <p:nvPr>
            <p:ph type="sldNum" sz="quarter" idx="12"/>
          </p:nvPr>
        </p:nvSpPr>
        <p:spPr/>
        <p:txBody>
          <a:bodyPr/>
          <a:lstStyle/>
          <a:p>
            <a:pPr>
              <a:defRPr/>
            </a:pPr>
            <a:fld id="{DE1AB9E5-BECC-4ADA-B6A6-BEC97A674FD5}" type="slidenum">
              <a:rPr lang="ja-JP" altLang="en-US" smtClean="0"/>
              <a:pPr>
                <a:defRPr/>
              </a:pPr>
              <a:t>13</a:t>
            </a:fld>
            <a:endParaRPr lang="ja-JP" altLang="en-US" dirty="0"/>
          </a:p>
        </p:txBody>
      </p:sp>
      <p:sp>
        <p:nvSpPr>
          <p:cNvPr id="9220" name="テキスト ボックス 2"/>
          <p:cNvSpPr txBox="1">
            <a:spLocks noChangeArrowheads="1"/>
          </p:cNvSpPr>
          <p:nvPr/>
        </p:nvSpPr>
        <p:spPr bwMode="auto">
          <a:xfrm>
            <a:off x="214313" y="214313"/>
            <a:ext cx="8786812" cy="830997"/>
          </a:xfrm>
          <a:prstGeom prst="rect">
            <a:avLst/>
          </a:prstGeom>
          <a:noFill/>
          <a:ln w="9525">
            <a:noFill/>
            <a:miter lim="800000"/>
            <a:headEnd/>
            <a:tailEnd/>
          </a:ln>
        </p:spPr>
        <p:txBody>
          <a:bodyPr>
            <a:spAutoFit/>
          </a:bodyPr>
          <a:lstStyle/>
          <a:p>
            <a:pPr algn="ctr"/>
            <a:r>
              <a:rPr lang="ja-JP" altLang="en-US" sz="2800" dirty="0">
                <a:solidFill>
                  <a:srgbClr val="FF0000"/>
                </a:solidFill>
              </a:rPr>
              <a:t>－メタボリックシンドローム</a:t>
            </a:r>
            <a:r>
              <a:rPr lang="ja-JP" altLang="en-US" sz="2800" dirty="0" smtClean="0">
                <a:solidFill>
                  <a:srgbClr val="FF0000"/>
                </a:solidFill>
              </a:rPr>
              <a:t>対策－</a:t>
            </a:r>
            <a:endParaRPr lang="en-US" altLang="ja-JP" sz="2800" dirty="0" smtClean="0">
              <a:solidFill>
                <a:srgbClr val="FF0000"/>
              </a:solidFill>
            </a:endParaRPr>
          </a:p>
          <a:p>
            <a:pPr algn="ctr"/>
            <a:r>
              <a:rPr lang="ja-JP" altLang="en-US" sz="2000" b="1" dirty="0" smtClean="0">
                <a:solidFill>
                  <a:srgbClr val="0000FF"/>
                </a:solidFill>
              </a:rPr>
              <a:t>（進行しないため</a:t>
            </a:r>
            <a:r>
              <a:rPr lang="ja-JP" altLang="en-US" sz="2000" b="1" dirty="0">
                <a:solidFill>
                  <a:srgbClr val="0000FF"/>
                </a:solidFill>
              </a:rPr>
              <a:t>の方法</a:t>
            </a:r>
            <a:r>
              <a:rPr lang="ja-JP" altLang="en-US" sz="2000" b="1" dirty="0" smtClean="0">
                <a:solidFill>
                  <a:srgbClr val="0000FF"/>
                </a:solidFill>
              </a:rPr>
              <a:t>！回復のための工夫！）</a:t>
            </a:r>
            <a:endParaRPr lang="ja-JP" altLang="en-US" sz="2800" dirty="0">
              <a:solidFill>
                <a:srgbClr val="FF0000"/>
              </a:solidFill>
            </a:endParaRPr>
          </a:p>
        </p:txBody>
      </p:sp>
      <p:graphicFrame>
        <p:nvGraphicFramePr>
          <p:cNvPr id="4" name="図表 3"/>
          <p:cNvGraphicFramePr/>
          <p:nvPr/>
        </p:nvGraphicFramePr>
        <p:xfrm>
          <a:off x="1714480" y="3571876"/>
          <a:ext cx="6786610" cy="428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フローチャート : 複数書類 4"/>
          <p:cNvSpPr/>
          <p:nvPr/>
        </p:nvSpPr>
        <p:spPr>
          <a:xfrm>
            <a:off x="4214813" y="4071938"/>
            <a:ext cx="2000250" cy="2214562"/>
          </a:xfrm>
          <a:prstGeom prst="flowChartMultidocumen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tx1"/>
                </a:solidFill>
              </a:rPr>
              <a:t>１）健診を受診すること</a:t>
            </a:r>
            <a:endParaRPr lang="en-US" altLang="ja-JP" sz="1400" dirty="0">
              <a:solidFill>
                <a:schemeClr val="tx1"/>
              </a:solidFill>
            </a:endParaRPr>
          </a:p>
          <a:p>
            <a:pPr>
              <a:defRPr/>
            </a:pPr>
            <a:r>
              <a:rPr lang="ja-JP" altLang="en-US" sz="1400" dirty="0">
                <a:solidFill>
                  <a:schemeClr val="tx1"/>
                </a:solidFill>
              </a:rPr>
              <a:t>２）必要な保健指導を受けること</a:t>
            </a:r>
          </a:p>
        </p:txBody>
      </p:sp>
      <p:sp>
        <p:nvSpPr>
          <p:cNvPr id="6" name="フローチャート : 複数書類 5"/>
          <p:cNvSpPr/>
          <p:nvPr/>
        </p:nvSpPr>
        <p:spPr>
          <a:xfrm>
            <a:off x="6572250" y="4071938"/>
            <a:ext cx="2000250" cy="2214562"/>
          </a:xfrm>
          <a:prstGeom prst="flowChartMultidocumen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tx1"/>
                </a:solidFill>
              </a:rPr>
              <a:t>１）服薬を続けること</a:t>
            </a:r>
            <a:endParaRPr lang="en-US" altLang="ja-JP" sz="1400" dirty="0">
              <a:solidFill>
                <a:schemeClr val="tx1"/>
              </a:solidFill>
            </a:endParaRPr>
          </a:p>
          <a:p>
            <a:pPr>
              <a:defRPr/>
            </a:pPr>
            <a:r>
              <a:rPr lang="ja-JP" altLang="en-US" sz="1400" dirty="0">
                <a:solidFill>
                  <a:schemeClr val="tx1"/>
                </a:solidFill>
              </a:rPr>
              <a:t>２）医療機関への通院（定期的検査・保健指導）を続けること</a:t>
            </a:r>
            <a:endParaRPr lang="en-US" altLang="ja-JP" sz="1400" dirty="0">
              <a:solidFill>
                <a:schemeClr val="tx1"/>
              </a:solidFill>
            </a:endParaRPr>
          </a:p>
          <a:p>
            <a:pPr>
              <a:defRPr/>
            </a:pPr>
            <a:r>
              <a:rPr lang="ja-JP" altLang="en-US" sz="1400" dirty="0">
                <a:solidFill>
                  <a:schemeClr val="tx1"/>
                </a:solidFill>
              </a:rPr>
              <a:t>３）適切な食事、運動に努めること</a:t>
            </a:r>
            <a:endParaRPr lang="en-US" altLang="ja-JP" sz="1400" dirty="0">
              <a:solidFill>
                <a:schemeClr val="tx1"/>
              </a:solidFill>
            </a:endParaRPr>
          </a:p>
        </p:txBody>
      </p:sp>
      <p:sp>
        <p:nvSpPr>
          <p:cNvPr id="7" name="フローチャート : 複数書類 6"/>
          <p:cNvSpPr/>
          <p:nvPr/>
        </p:nvSpPr>
        <p:spPr>
          <a:xfrm>
            <a:off x="1785938" y="4071938"/>
            <a:ext cx="2000250" cy="2214562"/>
          </a:xfrm>
          <a:prstGeom prst="flowChartMultidocumen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tx1"/>
                </a:solidFill>
              </a:rPr>
              <a:t>１）適切な食事、運動に努めること</a:t>
            </a:r>
            <a:endParaRPr lang="en-US" altLang="ja-JP" sz="1400" dirty="0">
              <a:solidFill>
                <a:schemeClr val="tx1"/>
              </a:solidFill>
            </a:endParaRPr>
          </a:p>
          <a:p>
            <a:pPr>
              <a:defRPr/>
            </a:pPr>
            <a:r>
              <a:rPr lang="ja-JP" altLang="en-US" sz="1400" dirty="0">
                <a:solidFill>
                  <a:schemeClr val="tx1"/>
                </a:solidFill>
              </a:rPr>
              <a:t>２）体重管理をすること</a:t>
            </a:r>
            <a:endParaRPr lang="en-US" altLang="ja-JP" sz="1400" dirty="0">
              <a:solidFill>
                <a:schemeClr val="tx1"/>
              </a:solidFill>
            </a:endParaRPr>
          </a:p>
          <a:p>
            <a:pPr>
              <a:defRPr/>
            </a:pPr>
            <a:r>
              <a:rPr lang="ja-JP" altLang="en-US" sz="1400" dirty="0">
                <a:solidFill>
                  <a:schemeClr val="tx1"/>
                </a:solidFill>
              </a:rPr>
              <a:t>３）禁煙をすること</a:t>
            </a:r>
          </a:p>
        </p:txBody>
      </p:sp>
      <p:sp>
        <p:nvSpPr>
          <p:cNvPr id="9" name="ホームベース 8"/>
          <p:cNvSpPr/>
          <p:nvPr/>
        </p:nvSpPr>
        <p:spPr>
          <a:xfrm>
            <a:off x="357188" y="4857750"/>
            <a:ext cx="1285875" cy="642938"/>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本人が</a:t>
            </a:r>
            <a:endParaRPr lang="en-US" altLang="ja-JP" dirty="0">
              <a:solidFill>
                <a:schemeClr val="tx1"/>
              </a:solidFill>
            </a:endParaRPr>
          </a:p>
          <a:p>
            <a:pPr algn="ctr">
              <a:defRPr/>
            </a:pPr>
            <a:r>
              <a:rPr lang="ja-JP" altLang="en-US" dirty="0">
                <a:solidFill>
                  <a:schemeClr val="tx1"/>
                </a:solidFill>
              </a:rPr>
              <a:t>すること</a:t>
            </a:r>
          </a:p>
        </p:txBody>
      </p:sp>
      <p:sp>
        <p:nvSpPr>
          <p:cNvPr id="10" name="ホームベース 9"/>
          <p:cNvSpPr/>
          <p:nvPr/>
        </p:nvSpPr>
        <p:spPr>
          <a:xfrm>
            <a:off x="357188" y="2071688"/>
            <a:ext cx="1285875" cy="642937"/>
          </a:xfrm>
          <a:prstGeom prst="homeP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保険者がすること</a:t>
            </a:r>
          </a:p>
        </p:txBody>
      </p:sp>
      <p:sp>
        <p:nvSpPr>
          <p:cNvPr id="11" name="フローチャート : 複数書類 10"/>
          <p:cNvSpPr/>
          <p:nvPr/>
        </p:nvSpPr>
        <p:spPr>
          <a:xfrm>
            <a:off x="1928813" y="1643063"/>
            <a:ext cx="1857375" cy="1879600"/>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tx1"/>
                </a:solidFill>
              </a:rPr>
              <a:t>１）健康医学情報の提供をすること</a:t>
            </a:r>
            <a:endParaRPr lang="en-US" altLang="ja-JP" sz="1400" dirty="0">
              <a:solidFill>
                <a:schemeClr val="tx1"/>
              </a:solidFill>
            </a:endParaRPr>
          </a:p>
          <a:p>
            <a:pPr>
              <a:defRPr/>
            </a:pPr>
            <a:r>
              <a:rPr lang="ja-JP" altLang="en-US" sz="1400" dirty="0">
                <a:solidFill>
                  <a:schemeClr val="tx1"/>
                </a:solidFill>
              </a:rPr>
              <a:t>２）健診の未受診者を減らすこと</a:t>
            </a:r>
            <a:endParaRPr lang="en-US" altLang="ja-JP" sz="1400" dirty="0">
              <a:solidFill>
                <a:schemeClr val="tx1"/>
              </a:solidFill>
            </a:endParaRPr>
          </a:p>
          <a:p>
            <a:pPr>
              <a:defRPr/>
            </a:pPr>
            <a:endParaRPr lang="ja-JP" altLang="en-US" sz="1400" dirty="0">
              <a:solidFill>
                <a:schemeClr val="tx1"/>
              </a:solidFill>
            </a:endParaRPr>
          </a:p>
        </p:txBody>
      </p:sp>
      <p:sp>
        <p:nvSpPr>
          <p:cNvPr id="12" name="フローチャート : 複数書類 11"/>
          <p:cNvSpPr/>
          <p:nvPr/>
        </p:nvSpPr>
        <p:spPr>
          <a:xfrm>
            <a:off x="4214813" y="1643063"/>
            <a:ext cx="1857375" cy="1857375"/>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tx1"/>
                </a:solidFill>
              </a:rPr>
              <a:t>１）健診機会を設定すること</a:t>
            </a:r>
            <a:endParaRPr lang="en-US" altLang="ja-JP" sz="1400" dirty="0">
              <a:solidFill>
                <a:schemeClr val="tx1"/>
              </a:solidFill>
            </a:endParaRPr>
          </a:p>
          <a:p>
            <a:pPr>
              <a:defRPr/>
            </a:pPr>
            <a:r>
              <a:rPr lang="ja-JP" altLang="en-US" sz="1400" dirty="0">
                <a:solidFill>
                  <a:schemeClr val="tx1"/>
                </a:solidFill>
              </a:rPr>
              <a:t>２）自己管理できる簡易検査（血圧・血液）があること</a:t>
            </a:r>
          </a:p>
        </p:txBody>
      </p:sp>
      <p:sp>
        <p:nvSpPr>
          <p:cNvPr id="13" name="フローチャート : 複数書類 12"/>
          <p:cNvSpPr/>
          <p:nvPr/>
        </p:nvSpPr>
        <p:spPr>
          <a:xfrm>
            <a:off x="6572250" y="1643063"/>
            <a:ext cx="1857375" cy="1857375"/>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tx1"/>
                </a:solidFill>
              </a:rPr>
              <a:t>１）適切な医療機関がネットできること</a:t>
            </a:r>
            <a:endParaRPr lang="en-US" altLang="ja-JP" sz="1400" dirty="0">
              <a:solidFill>
                <a:schemeClr val="tx1"/>
              </a:solidFill>
            </a:endParaRPr>
          </a:p>
          <a:p>
            <a:pPr>
              <a:defRPr/>
            </a:pPr>
            <a:r>
              <a:rPr lang="ja-JP" altLang="en-US" sz="1400" dirty="0">
                <a:solidFill>
                  <a:schemeClr val="tx1"/>
                </a:solidFill>
              </a:rPr>
              <a:t>２）気になることがあったら相談できること</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861478" y="965200"/>
            <a:ext cx="5355312" cy="4946650"/>
          </a:xfrm>
          <a:prstGeom prst="rect">
            <a:avLst/>
          </a:prstGeom>
          <a:noFill/>
          <a:ln w="9525">
            <a:noFill/>
            <a:miter lim="800000"/>
            <a:headEnd/>
            <a:tailEnd/>
          </a:ln>
        </p:spPr>
        <p:txBody>
          <a:bodyPr vert="eaVert">
            <a:spAutoFit/>
          </a:bodyPr>
          <a:lstStyle/>
          <a:p>
            <a:pPr>
              <a:spcBef>
                <a:spcPct val="50000"/>
              </a:spcBef>
            </a:pPr>
            <a:r>
              <a:rPr lang="ja-JP" altLang="en-US" sz="4800" b="1" dirty="0">
                <a:effectLst/>
              </a:rPr>
              <a:t>ダイエット </a:t>
            </a:r>
          </a:p>
          <a:p>
            <a:pPr>
              <a:spcBef>
                <a:spcPct val="50000"/>
              </a:spcBef>
            </a:pPr>
            <a:r>
              <a:rPr lang="ja-JP" altLang="en-US" sz="4800" b="1" dirty="0">
                <a:effectLst/>
              </a:rPr>
              <a:t>　減らない体重 </a:t>
            </a:r>
          </a:p>
          <a:p>
            <a:pPr>
              <a:spcBef>
                <a:spcPct val="50000"/>
              </a:spcBef>
            </a:pPr>
            <a:r>
              <a:rPr lang="ja-JP" altLang="en-US" sz="4800" b="1" dirty="0">
                <a:effectLst/>
              </a:rPr>
              <a:t>　　　　増える器具　　　　　　　　　</a:t>
            </a:r>
          </a:p>
          <a:p>
            <a:pPr>
              <a:spcBef>
                <a:spcPct val="50000"/>
              </a:spcBef>
            </a:pPr>
            <a:r>
              <a:rPr lang="ja-JP" altLang="en-US" sz="4800" b="1" dirty="0">
                <a:effectLst/>
              </a:rPr>
              <a:t>　　　　　　　</a:t>
            </a:r>
          </a:p>
          <a:p>
            <a:pPr>
              <a:spcBef>
                <a:spcPct val="50000"/>
              </a:spcBef>
            </a:pPr>
            <a:r>
              <a:rPr lang="ja-JP" altLang="en-US" sz="4800" b="1" dirty="0">
                <a:effectLst/>
              </a:rPr>
              <a:t>　　　　</a:t>
            </a:r>
            <a:r>
              <a:rPr lang="ja-JP" altLang="en-US" sz="4800" b="1" dirty="0" err="1" smtClean="0">
                <a:solidFill>
                  <a:srgbClr val="FF0000"/>
                </a:solidFill>
                <a:effectLst/>
              </a:rPr>
              <a:t>ー</a:t>
            </a:r>
            <a:r>
              <a:rPr lang="ja-JP" altLang="en-US" sz="4800" b="1" dirty="0" smtClean="0">
                <a:solidFill>
                  <a:srgbClr val="FF0000"/>
                </a:solidFill>
                <a:effectLst/>
              </a:rPr>
              <a:t>旅太</a:t>
            </a:r>
            <a:r>
              <a:rPr lang="ja-JP" altLang="en-US" sz="4800" b="1" dirty="0" smtClean="0">
                <a:solidFill>
                  <a:srgbClr val="FF3300"/>
                </a:solidFill>
                <a:effectLst/>
              </a:rPr>
              <a:t>郎</a:t>
            </a:r>
            <a:r>
              <a:rPr lang="ja-JP" altLang="en-US" sz="4800" b="1" dirty="0" err="1" smtClean="0">
                <a:solidFill>
                  <a:srgbClr val="FF3300"/>
                </a:solidFill>
                <a:effectLst/>
              </a:rPr>
              <a:t>ー</a:t>
            </a:r>
            <a:endParaRPr lang="ja-JP" altLang="en-US" sz="4800" b="1" dirty="0">
              <a:solidFill>
                <a:srgbClr val="FF3300"/>
              </a:solidFill>
              <a:effectLst/>
            </a:endParaRPr>
          </a:p>
        </p:txBody>
      </p:sp>
      <p:sp>
        <p:nvSpPr>
          <p:cNvPr id="27651" name="Rectangle 3"/>
          <p:cNvSpPr>
            <a:spLocks noChangeArrowheads="1"/>
          </p:cNvSpPr>
          <p:nvPr/>
        </p:nvSpPr>
        <p:spPr bwMode="auto">
          <a:xfrm>
            <a:off x="179388" y="5911850"/>
            <a:ext cx="4392612" cy="396875"/>
          </a:xfrm>
          <a:prstGeom prst="rect">
            <a:avLst/>
          </a:prstGeom>
          <a:noFill/>
          <a:ln w="9525">
            <a:noFill/>
            <a:miter lim="800000"/>
            <a:headEnd/>
            <a:tailEnd/>
          </a:ln>
        </p:spPr>
        <p:txBody>
          <a:bodyPr>
            <a:spAutoFit/>
          </a:bodyPr>
          <a:lstStyle/>
          <a:p>
            <a:r>
              <a:rPr lang="ja-JP" altLang="en-US" sz="2000" dirty="0">
                <a:effectLst/>
                <a:latin typeface="Times New Roman" pitchFamily="18" charset="0"/>
              </a:rPr>
              <a:t>サラリーマン川柳コンクール</a:t>
            </a:r>
            <a:r>
              <a:rPr lang="en-US" altLang="ja-JP" sz="2000" dirty="0">
                <a:effectLst/>
                <a:latin typeface="Times New Roman" pitchFamily="18" charset="0"/>
              </a:rPr>
              <a:t>(</a:t>
            </a:r>
            <a:r>
              <a:rPr lang="ja-JP" altLang="en-US" sz="2000" dirty="0">
                <a:effectLst/>
                <a:latin typeface="Times New Roman" pitchFamily="18" charset="0"/>
              </a:rPr>
              <a:t>第一生命</a:t>
            </a:r>
            <a:r>
              <a:rPr lang="en-US" altLang="ja-JP" sz="2000" dirty="0">
                <a:effectLst/>
                <a:latin typeface="Times New Roman" pitchFamily="18" charset="0"/>
              </a:rPr>
              <a:t>)</a:t>
            </a:r>
          </a:p>
        </p:txBody>
      </p:sp>
      <p:pic>
        <p:nvPicPr>
          <p:cNvPr id="27652" name="Picture 4"/>
          <p:cNvPicPr>
            <a:picLocks noChangeAspect="1" noChangeArrowheads="1"/>
          </p:cNvPicPr>
          <p:nvPr/>
        </p:nvPicPr>
        <p:blipFill>
          <a:blip r:embed="rId3"/>
          <a:srcRect/>
          <a:stretch>
            <a:fillRect/>
          </a:stretch>
        </p:blipFill>
        <p:spPr bwMode="auto">
          <a:xfrm>
            <a:off x="6964363" y="4122738"/>
            <a:ext cx="1752600" cy="1946275"/>
          </a:xfrm>
          <a:prstGeom prst="rect">
            <a:avLst/>
          </a:prstGeom>
          <a:noFill/>
          <a:ln w="9525">
            <a:noFill/>
            <a:miter lim="800000"/>
            <a:headEnd/>
            <a:tailEnd/>
          </a:ln>
        </p:spPr>
      </p:pic>
      <p:pic>
        <p:nvPicPr>
          <p:cNvPr id="27653" name="Picture 5" descr="MCBD05203_0000[1]"/>
          <p:cNvPicPr>
            <a:picLocks noChangeAspect="1" noChangeArrowheads="1"/>
          </p:cNvPicPr>
          <p:nvPr/>
        </p:nvPicPr>
        <p:blipFill>
          <a:blip r:embed="rId4"/>
          <a:srcRect/>
          <a:stretch>
            <a:fillRect/>
          </a:stretch>
        </p:blipFill>
        <p:spPr bwMode="auto">
          <a:xfrm>
            <a:off x="928662" y="571480"/>
            <a:ext cx="2193925" cy="1671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A9DE369F-4F71-461D-B920-F4CD2D6F8B8A}" type="slidenum">
              <a:rPr lang="ja-JP" altLang="en-US" smtClean="0"/>
              <a:pPr>
                <a:defRPr/>
              </a:pPr>
              <a:t>15</a:t>
            </a:fld>
            <a:endParaRPr lang="ja-JP" altLang="en-US" dirty="0"/>
          </a:p>
        </p:txBody>
      </p:sp>
      <p:pic>
        <p:nvPicPr>
          <p:cNvPr id="12292" name="Picture 4"/>
          <p:cNvPicPr>
            <a:picLocks noChangeAspect="1" noChangeArrowheads="1"/>
          </p:cNvPicPr>
          <p:nvPr/>
        </p:nvPicPr>
        <p:blipFill>
          <a:blip r:embed="rId3"/>
          <a:srcRect/>
          <a:stretch>
            <a:fillRect/>
          </a:stretch>
        </p:blipFill>
        <p:spPr bwMode="auto">
          <a:xfrm>
            <a:off x="5357841" y="285750"/>
            <a:ext cx="4572009" cy="457201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0245" name="正方形/長方形 4"/>
          <p:cNvSpPr>
            <a:spLocks noChangeArrowheads="1"/>
          </p:cNvSpPr>
          <p:nvPr/>
        </p:nvSpPr>
        <p:spPr bwMode="auto">
          <a:xfrm>
            <a:off x="285720" y="2428868"/>
            <a:ext cx="5286375" cy="3108543"/>
          </a:xfrm>
          <a:prstGeom prst="rect">
            <a:avLst/>
          </a:prstGeom>
          <a:solidFill>
            <a:schemeClr val="bg1"/>
          </a:solidFill>
          <a:ln w="9525">
            <a:noFill/>
            <a:miter lim="800000"/>
            <a:headEnd/>
            <a:tailEnd/>
          </a:ln>
        </p:spPr>
        <p:txBody>
          <a:bodyPr>
            <a:spAutoFit/>
          </a:bodyPr>
          <a:lstStyle/>
          <a:p>
            <a:r>
              <a:rPr lang="en-US" altLang="ja-JP" sz="2800" dirty="0"/>
              <a:t>117kg</a:t>
            </a:r>
            <a:r>
              <a:rPr lang="ja-JP" altLang="en-US" sz="2800" dirty="0"/>
              <a:t>の体重が</a:t>
            </a:r>
            <a:r>
              <a:rPr lang="en-US" altLang="ja-JP" sz="2800" dirty="0"/>
              <a:t>67kg</a:t>
            </a:r>
            <a:r>
              <a:rPr lang="ja-JP" altLang="en-US" sz="2800" dirty="0"/>
              <a:t>になるプロセスを追った</a:t>
            </a:r>
            <a:r>
              <a:rPr lang="en-US" altLang="ja-JP" sz="2800" dirty="0"/>
              <a:t>『</a:t>
            </a:r>
            <a:r>
              <a:rPr lang="ja-JP" altLang="en-US" sz="2800" dirty="0"/>
              <a:t>いつまでもデブと思うなよ</a:t>
            </a:r>
            <a:r>
              <a:rPr lang="en-US" altLang="ja-JP" sz="2800" dirty="0"/>
              <a:t>』</a:t>
            </a:r>
            <a:r>
              <a:rPr lang="ja-JP" altLang="en-US" sz="2800" dirty="0"/>
              <a:t>（岡田斗司夫・著</a:t>
            </a:r>
            <a:r>
              <a:rPr lang="en-US" altLang="ja-JP" sz="2800" dirty="0"/>
              <a:t>\735/</a:t>
            </a:r>
            <a:r>
              <a:rPr lang="ja-JP" altLang="en-US" sz="2800" dirty="0"/>
              <a:t>新潮社）が、</a:t>
            </a:r>
            <a:r>
              <a:rPr lang="en-US" altLang="ja-JP" sz="2800" dirty="0"/>
              <a:t>50</a:t>
            </a:r>
            <a:r>
              <a:rPr lang="ja-JP" altLang="en-US" sz="2800" dirty="0"/>
              <a:t>万部超の</a:t>
            </a:r>
            <a:r>
              <a:rPr lang="ja-JP" altLang="en-US" sz="2800" dirty="0" smtClean="0"/>
              <a:t>ベストセラー。</a:t>
            </a:r>
            <a:r>
              <a:rPr lang="ja-JP" altLang="en-US" sz="2800" dirty="0"/>
              <a:t>「</a:t>
            </a:r>
            <a:r>
              <a:rPr lang="ja-JP" altLang="en-US" sz="2800" b="1" dirty="0">
                <a:solidFill>
                  <a:srgbClr val="FF0000"/>
                </a:solidFill>
              </a:rPr>
              <a:t>用いたのはメモ帳とペンだけ。毎日欠かさず、食べたものと体重を記録し続けたのです</a:t>
            </a:r>
            <a:r>
              <a:rPr lang="ja-JP" altLang="en-US" sz="2800" b="1" dirty="0" smtClean="0">
                <a:solidFill>
                  <a:srgbClr val="FF0000"/>
                </a:solidFill>
              </a:rPr>
              <a:t>。</a:t>
            </a:r>
            <a:r>
              <a:rPr lang="ja-JP" altLang="en-US" sz="2800" dirty="0" smtClean="0"/>
              <a:t>」</a:t>
            </a:r>
            <a:endParaRPr lang="en-US" altLang="ja-JP" sz="2800" dirty="0" smtClean="0"/>
          </a:p>
        </p:txBody>
      </p:sp>
      <p:sp>
        <p:nvSpPr>
          <p:cNvPr id="10246" name="正方形/長方形 5"/>
          <p:cNvSpPr>
            <a:spLocks noChangeArrowheads="1"/>
          </p:cNvSpPr>
          <p:nvPr/>
        </p:nvSpPr>
        <p:spPr bwMode="auto">
          <a:xfrm>
            <a:off x="571500" y="428625"/>
            <a:ext cx="5715012" cy="1200329"/>
          </a:xfrm>
          <a:prstGeom prst="rect">
            <a:avLst/>
          </a:prstGeom>
          <a:solidFill>
            <a:schemeClr val="bg1"/>
          </a:solidFill>
          <a:ln w="9525">
            <a:noFill/>
            <a:miter lim="800000"/>
            <a:headEnd/>
            <a:tailEnd/>
          </a:ln>
        </p:spPr>
        <p:txBody>
          <a:bodyPr wrap="square">
            <a:spAutoFit/>
          </a:bodyPr>
          <a:lstStyle/>
          <a:p>
            <a:r>
              <a:rPr lang="ja-JP" altLang="en-US" sz="3600" b="1" dirty="0">
                <a:solidFill>
                  <a:srgbClr val="FF0000"/>
                </a:solidFill>
              </a:rPr>
              <a:t>今話題</a:t>
            </a:r>
            <a:r>
              <a:rPr lang="ja-JP" altLang="en-US" sz="3600" b="1" dirty="0" smtClean="0">
                <a:solidFill>
                  <a:srgbClr val="FF0000"/>
                </a:solidFill>
              </a:rPr>
              <a:t>の</a:t>
            </a:r>
            <a:endParaRPr lang="en-US" altLang="ja-JP" sz="3600" b="1" dirty="0" smtClean="0">
              <a:solidFill>
                <a:srgbClr val="FF0000"/>
              </a:solidFill>
            </a:endParaRPr>
          </a:p>
          <a:p>
            <a:r>
              <a:rPr lang="ja-JP" altLang="en-US" sz="3600" b="1" dirty="0" smtClean="0">
                <a:solidFill>
                  <a:srgbClr val="FF0000"/>
                </a:solidFill>
              </a:rPr>
              <a:t>レコーディングダイエット</a:t>
            </a:r>
            <a:r>
              <a:rPr lang="ja-JP" altLang="en-US" sz="3600" b="1" dirty="0">
                <a:solidFill>
                  <a:srgbClr val="FF0000"/>
                </a:solidFill>
              </a:rPr>
              <a:t>！</a:t>
            </a:r>
          </a:p>
        </p:txBody>
      </p:sp>
      <p:sp>
        <p:nvSpPr>
          <p:cNvPr id="10247" name="正方形/長方形 6"/>
          <p:cNvSpPr>
            <a:spLocks noChangeArrowheads="1"/>
          </p:cNvSpPr>
          <p:nvPr/>
        </p:nvSpPr>
        <p:spPr bwMode="auto">
          <a:xfrm>
            <a:off x="1857356" y="1785926"/>
            <a:ext cx="3714770" cy="584775"/>
          </a:xfrm>
          <a:prstGeom prst="rect">
            <a:avLst/>
          </a:prstGeom>
          <a:noFill/>
          <a:ln w="9525">
            <a:noFill/>
            <a:miter lim="800000"/>
            <a:headEnd/>
            <a:tailEnd/>
          </a:ln>
        </p:spPr>
        <p:txBody>
          <a:bodyPr wrap="square">
            <a:spAutoFit/>
          </a:bodyPr>
          <a:lstStyle/>
          <a:p>
            <a:r>
              <a:rPr lang="ja-JP" altLang="en-US" sz="3200" dirty="0">
                <a:solidFill>
                  <a:srgbClr val="000000"/>
                </a:solidFill>
              </a:rPr>
              <a:t>－岡田斗司夫氏－</a:t>
            </a:r>
            <a:endParaRPr lang="ja-JP" altLang="en-US" sz="2400" dirty="0"/>
          </a:p>
        </p:txBody>
      </p:sp>
      <p:sp>
        <p:nvSpPr>
          <p:cNvPr id="10249" name="正方形/長方形 8"/>
          <p:cNvSpPr>
            <a:spLocks noChangeArrowheads="1"/>
          </p:cNvSpPr>
          <p:nvPr/>
        </p:nvSpPr>
        <p:spPr bwMode="auto">
          <a:xfrm>
            <a:off x="357158" y="5786454"/>
            <a:ext cx="5429288" cy="338554"/>
          </a:xfrm>
          <a:prstGeom prst="rect">
            <a:avLst/>
          </a:prstGeom>
          <a:noFill/>
          <a:ln w="9525">
            <a:noFill/>
            <a:miter lim="800000"/>
            <a:headEnd/>
            <a:tailEnd/>
          </a:ln>
        </p:spPr>
        <p:txBody>
          <a:bodyPr wrap="square">
            <a:spAutoFit/>
          </a:bodyPr>
          <a:lstStyle/>
          <a:p>
            <a:r>
              <a:rPr lang="en-US" altLang="ja-JP" sz="1600" dirty="0"/>
              <a:t>http://allabout.co.jp/fashion/diet/closeup/CU20080109B/</a:t>
            </a:r>
            <a:endParaRPr lang="ja-JP" altLang="en-US" sz="1600" dirty="0"/>
          </a:p>
        </p:txBody>
      </p:sp>
      <p:sp>
        <p:nvSpPr>
          <p:cNvPr id="8" name="四角形吹き出し 7"/>
          <p:cNvSpPr/>
          <p:nvPr/>
        </p:nvSpPr>
        <p:spPr>
          <a:xfrm>
            <a:off x="1071538" y="2786058"/>
            <a:ext cx="5500726" cy="3143272"/>
          </a:xfrm>
          <a:prstGeom prst="wedgeRectCallout">
            <a:avLst>
              <a:gd name="adj1" fmla="val 60383"/>
              <a:gd name="adj2" fmla="val -4162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4000" b="1" dirty="0" smtClean="0">
                <a:solidFill>
                  <a:srgbClr val="FF0000"/>
                </a:solidFill>
              </a:rPr>
              <a:t>やったこと：</a:t>
            </a:r>
            <a:endParaRPr lang="en-US" altLang="ja-JP" sz="4000" b="1" dirty="0" smtClean="0">
              <a:solidFill>
                <a:srgbClr val="FF0000"/>
              </a:solidFill>
            </a:endParaRPr>
          </a:p>
          <a:p>
            <a:pPr>
              <a:defRPr/>
            </a:pPr>
            <a:r>
              <a:rPr lang="ja-JP" altLang="en-US" sz="4000" dirty="0" smtClean="0">
                <a:solidFill>
                  <a:srgbClr val="0000FF"/>
                </a:solidFill>
              </a:rPr>
              <a:t>　１．体重を</a:t>
            </a:r>
            <a:r>
              <a:rPr lang="ja-JP" altLang="en-US" sz="4000" b="1" dirty="0" smtClean="0">
                <a:solidFill>
                  <a:srgbClr val="FF0000"/>
                </a:solidFill>
              </a:rPr>
              <a:t>測る</a:t>
            </a:r>
            <a:endParaRPr lang="en-US" altLang="ja-JP" sz="4000" b="1" dirty="0" smtClean="0">
              <a:solidFill>
                <a:srgbClr val="FF0000"/>
              </a:solidFill>
            </a:endParaRPr>
          </a:p>
          <a:p>
            <a:pPr>
              <a:defRPr/>
            </a:pPr>
            <a:r>
              <a:rPr lang="ja-JP" altLang="en-US" sz="4000" dirty="0" smtClean="0">
                <a:solidFill>
                  <a:srgbClr val="0000FF"/>
                </a:solidFill>
              </a:rPr>
              <a:t>　２．食べ物を</a:t>
            </a:r>
            <a:r>
              <a:rPr lang="ja-JP" altLang="en-US" sz="4000" b="1" dirty="0" smtClean="0">
                <a:solidFill>
                  <a:srgbClr val="FF0000"/>
                </a:solidFill>
              </a:rPr>
              <a:t>記録する</a:t>
            </a:r>
            <a:endParaRPr lang="ja-JP" alt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FCA6ECBD-7C9C-4ADA-9E6F-8BF3FBBFC29E}" type="slidenum">
              <a:rPr lang="ja-JP" altLang="en-US" smtClean="0"/>
              <a:pPr>
                <a:defRPr/>
              </a:pPr>
              <a:t>16</a:t>
            </a:fld>
            <a:endParaRPr lang="ja-JP" altLang="en-US" dirty="0"/>
          </a:p>
        </p:txBody>
      </p:sp>
      <p:sp>
        <p:nvSpPr>
          <p:cNvPr id="5" name="メモ 4"/>
          <p:cNvSpPr/>
          <p:nvPr/>
        </p:nvSpPr>
        <p:spPr>
          <a:xfrm>
            <a:off x="1071538" y="285728"/>
            <a:ext cx="3000396" cy="1785950"/>
          </a:xfrm>
          <a:prstGeom prst="foldedCorner">
            <a:avLst/>
          </a:prstGeom>
          <a:ln/>
          <a:effectLst>
            <a:outerShdw blurRad="76200" dir="18900000" sy="23000" kx="-1200000" algn="bl"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b="1" dirty="0" smtClean="0">
                <a:solidFill>
                  <a:schemeClr val="tx1"/>
                </a:solidFill>
              </a:rPr>
              <a:t>自分の位置を</a:t>
            </a:r>
            <a:endParaRPr kumimoji="1" lang="en-US" altLang="ja-JP" sz="2400" b="1" dirty="0" smtClean="0">
              <a:solidFill>
                <a:schemeClr val="tx1"/>
              </a:solidFill>
            </a:endParaRPr>
          </a:p>
          <a:p>
            <a:pPr algn="ctr"/>
            <a:r>
              <a:rPr kumimoji="1" lang="ja-JP" altLang="en-US" sz="2400" b="1" dirty="0" smtClean="0">
                <a:solidFill>
                  <a:schemeClr val="tx1"/>
                </a:solidFill>
              </a:rPr>
              <a:t>確認すること</a:t>
            </a:r>
            <a:endParaRPr kumimoji="1" lang="en-US" altLang="ja-JP" sz="2400" b="1" dirty="0" smtClean="0">
              <a:solidFill>
                <a:schemeClr val="tx1"/>
              </a:solidFill>
            </a:endParaRPr>
          </a:p>
          <a:p>
            <a:pPr algn="ctr"/>
            <a:r>
              <a:rPr lang="ja-JP" altLang="en-US" sz="2800" b="1" dirty="0" smtClean="0">
                <a:solidFill>
                  <a:schemeClr val="bg1"/>
                </a:solidFill>
                <a:effectLst>
                  <a:outerShdw blurRad="38100" dist="38100" dir="2700000" algn="tl">
                    <a:srgbClr val="000000">
                      <a:alpha val="43137"/>
                    </a:srgbClr>
                  </a:outerShdw>
                </a:effectLst>
              </a:rPr>
              <a:t>－現在の確認－</a:t>
            </a:r>
            <a:endParaRPr kumimoji="1" lang="ja-JP" altLang="en-US" sz="2800" b="1" dirty="0" smtClean="0">
              <a:solidFill>
                <a:schemeClr val="bg1"/>
              </a:solidFill>
              <a:effectLst>
                <a:outerShdw blurRad="38100" dist="38100" dir="2700000" algn="tl">
                  <a:srgbClr val="000000">
                    <a:alpha val="43137"/>
                  </a:srgbClr>
                </a:outerShdw>
              </a:effectLst>
            </a:endParaRPr>
          </a:p>
        </p:txBody>
      </p:sp>
      <p:sp>
        <p:nvSpPr>
          <p:cNvPr id="6" name="メモ 5"/>
          <p:cNvSpPr/>
          <p:nvPr/>
        </p:nvSpPr>
        <p:spPr>
          <a:xfrm>
            <a:off x="5786446" y="285728"/>
            <a:ext cx="3000396" cy="1785950"/>
          </a:xfrm>
          <a:prstGeom prst="foldedCorner">
            <a:avLst/>
          </a:prstGeom>
          <a:ln/>
          <a:effectLst>
            <a:outerShdw blurRad="76200" dir="18900000" sy="23000" kx="-12000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400" b="1" dirty="0" smtClean="0">
                <a:solidFill>
                  <a:schemeClr val="tx1"/>
                </a:solidFill>
              </a:rPr>
              <a:t>今の位置から未来の自分を投影すること</a:t>
            </a:r>
            <a:endParaRPr kumimoji="1" lang="en-US" altLang="ja-JP" sz="2400" b="1" dirty="0" smtClean="0">
              <a:solidFill>
                <a:schemeClr val="tx1"/>
              </a:solidFill>
            </a:endParaRPr>
          </a:p>
          <a:p>
            <a:pPr algn="ctr"/>
            <a:r>
              <a:rPr lang="ja-JP" altLang="en-US" sz="2800" b="1" dirty="0" smtClean="0">
                <a:solidFill>
                  <a:schemeClr val="bg1"/>
                </a:solidFill>
                <a:effectLst>
                  <a:outerShdw blurRad="38100" dist="38100" dir="2700000" algn="tl">
                    <a:srgbClr val="000000">
                      <a:alpha val="43137"/>
                    </a:srgbClr>
                  </a:outerShdw>
                </a:effectLst>
              </a:rPr>
              <a:t>－未来の展望－</a:t>
            </a:r>
            <a:endParaRPr kumimoji="1" lang="ja-JP" altLang="en-US" sz="2800" b="1" dirty="0" smtClean="0">
              <a:solidFill>
                <a:schemeClr val="bg1"/>
              </a:solidFill>
              <a:effectLst>
                <a:outerShdw blurRad="38100" dist="38100" dir="2700000" algn="tl">
                  <a:srgbClr val="000000">
                    <a:alpha val="43137"/>
                  </a:srgbClr>
                </a:outerShdw>
              </a:effectLst>
            </a:endParaRPr>
          </a:p>
        </p:txBody>
      </p:sp>
      <p:sp>
        <p:nvSpPr>
          <p:cNvPr id="7" name="テキスト ボックス 6"/>
          <p:cNvSpPr txBox="1"/>
          <p:nvPr/>
        </p:nvSpPr>
        <p:spPr>
          <a:xfrm>
            <a:off x="4214810" y="2571744"/>
            <a:ext cx="1571636" cy="1015663"/>
          </a:xfrm>
          <a:prstGeom prst="rect">
            <a:avLst/>
          </a:prstGeom>
          <a:noFill/>
        </p:spPr>
        <p:txBody>
          <a:bodyPr wrap="square" rtlCol="0">
            <a:spAutoFit/>
          </a:bodyPr>
          <a:lstStyle/>
          <a:p>
            <a:r>
              <a:rPr kumimoji="1" lang="ja-JP" altLang="en-US" sz="6000" b="1" dirty="0" smtClean="0"/>
              <a:t>＋</a:t>
            </a:r>
            <a:endParaRPr kumimoji="1" lang="ja-JP" altLang="en-US" sz="6000" b="1" dirty="0"/>
          </a:p>
        </p:txBody>
      </p:sp>
      <p:pic>
        <p:nvPicPr>
          <p:cNvPr id="2051" name="Picture 3" descr="C:\Documents and Settings\浜口伝博\My Documents\My Pictures\Microsoft クリップ オーガナイザ\j0422208.jpg"/>
          <p:cNvPicPr>
            <a:picLocks noChangeAspect="1" noChangeArrowheads="1"/>
          </p:cNvPicPr>
          <p:nvPr/>
        </p:nvPicPr>
        <p:blipFill>
          <a:blip r:embed="rId3" cstate="print"/>
          <a:srcRect/>
          <a:stretch>
            <a:fillRect/>
          </a:stretch>
        </p:blipFill>
        <p:spPr bwMode="auto">
          <a:xfrm>
            <a:off x="1214414" y="4073906"/>
            <a:ext cx="1643074" cy="2463408"/>
          </a:xfrm>
          <a:prstGeom prst="rect">
            <a:avLst/>
          </a:prstGeom>
          <a:noFill/>
        </p:spPr>
      </p:pic>
      <p:pic>
        <p:nvPicPr>
          <p:cNvPr id="2054" name="Picture 6"/>
          <p:cNvPicPr>
            <a:picLocks noChangeAspect="1" noChangeArrowheads="1"/>
          </p:cNvPicPr>
          <p:nvPr/>
        </p:nvPicPr>
        <p:blipFill>
          <a:blip r:embed="rId4"/>
          <a:srcRect/>
          <a:stretch>
            <a:fillRect/>
          </a:stretch>
        </p:blipFill>
        <p:spPr bwMode="auto">
          <a:xfrm>
            <a:off x="6000760" y="3929066"/>
            <a:ext cx="1393825" cy="1760537"/>
          </a:xfrm>
          <a:prstGeom prst="rect">
            <a:avLst/>
          </a:prstGeom>
          <a:noFill/>
          <a:ln w="9525">
            <a:noFill/>
            <a:miter lim="800000"/>
            <a:headEnd/>
            <a:tailEnd/>
          </a:ln>
          <a:effectLst/>
        </p:spPr>
      </p:pic>
      <p:sp>
        <p:nvSpPr>
          <p:cNvPr id="3" name="ホームベース 2"/>
          <p:cNvSpPr/>
          <p:nvPr/>
        </p:nvSpPr>
        <p:spPr>
          <a:xfrm>
            <a:off x="785786" y="2214554"/>
            <a:ext cx="3214710" cy="1714512"/>
          </a:xfrm>
          <a:prstGeom prst="homePlate">
            <a:avLst/>
          </a:prstGeom>
          <a:ln/>
          <a:effectLst>
            <a:outerShdw blurRad="76200" dir="18900000" sy="23000" kx="-1200000" algn="bl"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3600" u="sng" dirty="0" smtClean="0">
                <a:solidFill>
                  <a:schemeClr val="tx1"/>
                </a:solidFill>
              </a:rPr>
              <a:t>測ること</a:t>
            </a:r>
          </a:p>
        </p:txBody>
      </p:sp>
      <p:sp>
        <p:nvSpPr>
          <p:cNvPr id="4" name="ホームベース 3"/>
          <p:cNvSpPr/>
          <p:nvPr/>
        </p:nvSpPr>
        <p:spPr>
          <a:xfrm>
            <a:off x="5500694" y="2214554"/>
            <a:ext cx="3214710" cy="1714512"/>
          </a:xfrm>
          <a:prstGeom prst="homePlate">
            <a:avLst/>
          </a:prstGeom>
          <a:ln/>
          <a:effectLst>
            <a:outerShdw blurRad="76200" dir="18900000" sy="23000" kx="-12000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3600" u="sng" dirty="0" smtClean="0">
                <a:solidFill>
                  <a:schemeClr val="tx1"/>
                </a:solidFill>
              </a:rPr>
              <a:t>記録すること</a:t>
            </a:r>
            <a:endParaRPr kumimoji="1" lang="ja-JP" altLang="en-US" sz="3600" u="sng"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1000" fill="hold"/>
                                        <p:tgtEl>
                                          <p:spTgt spid="2051"/>
                                        </p:tgtEl>
                                        <p:attrNameLst>
                                          <p:attrName>ppt_x</p:attrName>
                                        </p:attrNameLst>
                                      </p:cBhvr>
                                      <p:tavLst>
                                        <p:tav tm="0">
                                          <p:val>
                                            <p:strVal val="#ppt_x"/>
                                          </p:val>
                                        </p:tav>
                                        <p:tav tm="100000">
                                          <p:val>
                                            <p:strVal val="#ppt_x"/>
                                          </p:val>
                                        </p:tav>
                                      </p:tavLst>
                                    </p:anim>
                                    <p:anim calcmode="lin" valueType="num">
                                      <p:cBhvr additive="base">
                                        <p:cTn id="20" dur="1000" fill="hold"/>
                                        <p:tgtEl>
                                          <p:spTgt spid="205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4"/>
                                        </p:tgtEl>
                                        <p:attrNameLst>
                                          <p:attrName>style.visibility</p:attrName>
                                        </p:attrNameLst>
                                      </p:cBhvr>
                                      <p:to>
                                        <p:strVal val="visible"/>
                                      </p:to>
                                    </p:set>
                                    <p:anim calcmode="lin" valueType="num">
                                      <p:cBhvr additive="base">
                                        <p:cTn id="23" dur="1000" fill="hold"/>
                                        <p:tgtEl>
                                          <p:spTgt spid="2054"/>
                                        </p:tgtEl>
                                        <p:attrNameLst>
                                          <p:attrName>ppt_x</p:attrName>
                                        </p:attrNameLst>
                                      </p:cBhvr>
                                      <p:tavLst>
                                        <p:tav tm="0">
                                          <p:val>
                                            <p:strVal val="#ppt_x"/>
                                          </p:val>
                                        </p:tav>
                                        <p:tav tm="100000">
                                          <p:val>
                                            <p:strVal val="#ppt_x"/>
                                          </p:val>
                                        </p:tav>
                                      </p:tavLst>
                                    </p:anim>
                                    <p:anim calcmode="lin" valueType="num">
                                      <p:cBhvr additive="base">
                                        <p:cTn id="24" dur="10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000" fill="hold"/>
                                        <p:tgtEl>
                                          <p:spTgt spid="5"/>
                                        </p:tgtEl>
                                        <p:attrNameLst>
                                          <p:attrName>ppt_x</p:attrName>
                                        </p:attrNameLst>
                                      </p:cBhvr>
                                      <p:tavLst>
                                        <p:tav tm="0">
                                          <p:val>
                                            <p:strVal val="#ppt_x"/>
                                          </p:val>
                                        </p:tav>
                                        <p:tav tm="100000">
                                          <p:val>
                                            <p:strVal val="#ppt_x"/>
                                          </p:val>
                                        </p:tav>
                                      </p:tavLst>
                                    </p:anim>
                                    <p:anim calcmode="lin" valueType="num">
                                      <p:cBhvr additive="base">
                                        <p:cTn id="30" dur="10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ppt_x"/>
                                          </p:val>
                                        </p:tav>
                                        <p:tav tm="100000">
                                          <p:val>
                                            <p:strVal val="#ppt_x"/>
                                          </p:val>
                                        </p:tav>
                                      </p:tavLst>
                                    </p:anim>
                                    <p:anim calcmode="lin" valueType="num">
                                      <p:cBhvr additive="base">
                                        <p:cTn id="3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300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571472" y="1643050"/>
            <a:ext cx="8286776" cy="4857784"/>
          </a:xfrm>
        </p:spPr>
        <p:txBody>
          <a:bodyPr/>
          <a:lstStyle/>
          <a:p>
            <a:pPr algn="l">
              <a:lnSpc>
                <a:spcPct val="200000"/>
              </a:lnSpc>
            </a:pPr>
            <a:r>
              <a:rPr kumimoji="1" lang="ja-JP" altLang="en-US" b="1" dirty="0" smtClean="0">
                <a:solidFill>
                  <a:srgbClr val="FFFF00"/>
                </a:solidFill>
                <a:effectLst>
                  <a:outerShdw blurRad="38100" dist="38100" dir="2700000" algn="tl">
                    <a:srgbClr val="000000">
                      <a:alpha val="43137"/>
                    </a:srgbClr>
                  </a:outerShdw>
                </a:effectLst>
              </a:rPr>
              <a:t>１．</a:t>
            </a:r>
            <a:r>
              <a:rPr lang="ja-JP" altLang="en-US" b="1" dirty="0" smtClean="0">
                <a:solidFill>
                  <a:srgbClr val="FFFF00"/>
                </a:solidFill>
                <a:effectLst>
                  <a:outerShdw blurRad="38100" dist="38100" dir="2700000" algn="tl">
                    <a:srgbClr val="000000">
                      <a:alpha val="43137"/>
                    </a:srgbClr>
                  </a:outerShdw>
                </a:effectLst>
              </a:rPr>
              <a:t>「職場健診」と「保険者健診」の違い</a:t>
            </a:r>
            <a:endParaRPr kumimoji="1" lang="en-US" altLang="ja-JP" b="1" dirty="0" smtClean="0">
              <a:solidFill>
                <a:srgbClr val="FFFF00"/>
              </a:solidFill>
              <a:effectLst>
                <a:outerShdw blurRad="38100" dist="38100" dir="2700000" algn="tl">
                  <a:srgbClr val="000000">
                    <a:alpha val="43137"/>
                  </a:srgbClr>
                </a:outerShdw>
              </a:effectLst>
            </a:endParaRPr>
          </a:p>
          <a:p>
            <a:pPr algn="l">
              <a:lnSpc>
                <a:spcPct val="200000"/>
              </a:lnSpc>
            </a:pPr>
            <a:r>
              <a:rPr lang="ja-JP" altLang="en-US" b="1" dirty="0" smtClean="0">
                <a:solidFill>
                  <a:srgbClr val="FFFF00"/>
                </a:solidFill>
                <a:effectLst>
                  <a:outerShdw blurRad="38100" dist="38100" dir="2700000" algn="tl">
                    <a:srgbClr val="000000">
                      <a:alpha val="43137"/>
                    </a:srgbClr>
                  </a:outerShdw>
                </a:effectLst>
              </a:rPr>
              <a:t>２．これからの「事業者－保険者」の連携と分担</a:t>
            </a:r>
            <a:endParaRPr lang="en-US" altLang="ja-JP" b="1" dirty="0" smtClean="0">
              <a:solidFill>
                <a:srgbClr val="FFFF00"/>
              </a:solidFill>
              <a:effectLst>
                <a:outerShdw blurRad="38100" dist="38100" dir="2700000" algn="tl">
                  <a:srgbClr val="000000">
                    <a:alpha val="43137"/>
                  </a:srgbClr>
                </a:outerShdw>
              </a:effectLst>
            </a:endParaRPr>
          </a:p>
          <a:p>
            <a:pPr algn="l">
              <a:lnSpc>
                <a:spcPct val="200000"/>
              </a:lnSpc>
            </a:pPr>
            <a:r>
              <a:rPr lang="ja-JP" altLang="en-US" b="1" dirty="0" smtClean="0">
                <a:solidFill>
                  <a:srgbClr val="FFFF00"/>
                </a:solidFill>
                <a:effectLst>
                  <a:outerShdw blurRad="38100" dist="38100" dir="2700000" algn="tl">
                    <a:srgbClr val="000000">
                      <a:alpha val="43137"/>
                    </a:srgbClr>
                  </a:outerShdw>
                </a:effectLst>
              </a:rPr>
              <a:t>３．健康指向になるための“原則”</a:t>
            </a:r>
            <a:endParaRPr lang="en-US" altLang="ja-JP" b="1" dirty="0" smtClean="0">
              <a:solidFill>
                <a:srgbClr val="FFFF00"/>
              </a:solidFill>
              <a:effectLst>
                <a:outerShdw blurRad="38100" dist="38100" dir="2700000" algn="tl">
                  <a:srgbClr val="000000">
                    <a:alpha val="43137"/>
                  </a:srgbClr>
                </a:outerShdw>
              </a:effectLst>
            </a:endParaRPr>
          </a:p>
        </p:txBody>
      </p:sp>
      <p:pic>
        <p:nvPicPr>
          <p:cNvPr id="4" name="Picture 11"/>
          <p:cNvPicPr>
            <a:picLocks noChangeAspect="1" noChangeArrowheads="1"/>
          </p:cNvPicPr>
          <p:nvPr/>
        </p:nvPicPr>
        <p:blipFill>
          <a:blip r:embed="rId3"/>
          <a:srcRect/>
          <a:stretch>
            <a:fillRect/>
          </a:stretch>
        </p:blipFill>
        <p:spPr bwMode="auto">
          <a:xfrm>
            <a:off x="2071670" y="5214950"/>
            <a:ext cx="5572164" cy="876047"/>
          </a:xfrm>
          <a:prstGeom prst="rect">
            <a:avLst/>
          </a:prstGeom>
          <a:noFill/>
          <a:ln w="9525">
            <a:noFill/>
            <a:miter lim="800000"/>
            <a:headEnd/>
            <a:tailEnd/>
          </a:ln>
          <a:effectLst/>
        </p:spPr>
      </p:pic>
      <p:sp>
        <p:nvSpPr>
          <p:cNvPr id="5" name="正方形/長方形 4"/>
          <p:cNvSpPr/>
          <p:nvPr/>
        </p:nvSpPr>
        <p:spPr>
          <a:xfrm>
            <a:off x="3571868" y="571480"/>
            <a:ext cx="157607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ja-JP" alt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目次</a:t>
            </a:r>
            <a:endParaRPr lang="ja-JP" alt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286144" y="642918"/>
            <a:ext cx="5355312" cy="4946650"/>
          </a:xfrm>
          <a:prstGeom prst="rect">
            <a:avLst/>
          </a:prstGeom>
          <a:noFill/>
          <a:ln w="9525">
            <a:noFill/>
            <a:miter lim="800000"/>
            <a:headEnd/>
            <a:tailEnd/>
          </a:ln>
        </p:spPr>
        <p:txBody>
          <a:bodyPr vert="eaVert" wrap="square">
            <a:spAutoFit/>
          </a:bodyPr>
          <a:lstStyle/>
          <a:p>
            <a:pPr>
              <a:spcBef>
                <a:spcPct val="50000"/>
              </a:spcBef>
            </a:pPr>
            <a:r>
              <a:rPr lang="ja-JP" altLang="en-US" sz="4800" b="1" dirty="0" smtClean="0"/>
              <a:t>俺だって　</a:t>
            </a:r>
            <a:endParaRPr lang="en-US" altLang="ja-JP" sz="4800" b="1" dirty="0" smtClean="0"/>
          </a:p>
          <a:p>
            <a:pPr>
              <a:spcBef>
                <a:spcPct val="50000"/>
              </a:spcBef>
            </a:pPr>
            <a:r>
              <a:rPr lang="ja-JP" altLang="en-US" sz="4800" b="1" dirty="0" smtClean="0"/>
              <a:t>　診断結果は　</a:t>
            </a:r>
            <a:endParaRPr lang="en-US" altLang="ja-JP" sz="4800" b="1" dirty="0" smtClean="0"/>
          </a:p>
          <a:p>
            <a:pPr>
              <a:spcBef>
                <a:spcPct val="50000"/>
              </a:spcBef>
            </a:pPr>
            <a:r>
              <a:rPr lang="ja-JP" altLang="en-US" sz="4800" b="1" dirty="0" smtClean="0"/>
              <a:t>　　　チョイ悪だ</a:t>
            </a:r>
          </a:p>
          <a:p>
            <a:pPr>
              <a:spcBef>
                <a:spcPct val="50000"/>
              </a:spcBef>
            </a:pPr>
            <a:endParaRPr lang="en-US" altLang="ja-JP" sz="4800" b="1" dirty="0" smtClean="0">
              <a:solidFill>
                <a:srgbClr val="FF0000"/>
              </a:solidFill>
            </a:endParaRPr>
          </a:p>
          <a:p>
            <a:pPr>
              <a:spcBef>
                <a:spcPct val="50000"/>
              </a:spcBef>
            </a:pPr>
            <a:r>
              <a:rPr lang="ja-JP" altLang="en-US" sz="4800" b="1" dirty="0" smtClean="0">
                <a:solidFill>
                  <a:srgbClr val="FF0000"/>
                </a:solidFill>
              </a:rPr>
              <a:t>　　　　</a:t>
            </a:r>
            <a:r>
              <a:rPr lang="ja-JP" altLang="en-US" sz="4800" b="1" dirty="0" err="1" smtClean="0">
                <a:solidFill>
                  <a:srgbClr val="FF0000"/>
                </a:solidFill>
              </a:rPr>
              <a:t>ー</a:t>
            </a:r>
            <a:r>
              <a:rPr lang="ja-JP" altLang="en-US" sz="4800" b="1" dirty="0" smtClean="0">
                <a:solidFill>
                  <a:srgbClr val="FF0000"/>
                </a:solidFill>
              </a:rPr>
              <a:t>脂肪官</a:t>
            </a:r>
            <a:r>
              <a:rPr lang="ja-JP" altLang="en-US" sz="4800" b="1" dirty="0" err="1" smtClean="0">
                <a:solidFill>
                  <a:srgbClr val="FF0000"/>
                </a:solidFill>
              </a:rPr>
              <a:t>ー</a:t>
            </a:r>
            <a:endParaRPr lang="ja-JP" altLang="en-US" sz="4800" b="1" dirty="0">
              <a:solidFill>
                <a:srgbClr val="FF3300"/>
              </a:solidFill>
              <a:effectLst/>
            </a:endParaRPr>
          </a:p>
        </p:txBody>
      </p:sp>
      <p:sp>
        <p:nvSpPr>
          <p:cNvPr id="27651" name="Rectangle 3"/>
          <p:cNvSpPr>
            <a:spLocks noChangeArrowheads="1"/>
          </p:cNvSpPr>
          <p:nvPr/>
        </p:nvSpPr>
        <p:spPr bwMode="auto">
          <a:xfrm>
            <a:off x="179388" y="5911850"/>
            <a:ext cx="4392612" cy="396875"/>
          </a:xfrm>
          <a:prstGeom prst="rect">
            <a:avLst/>
          </a:prstGeom>
          <a:noFill/>
          <a:ln w="9525">
            <a:noFill/>
            <a:miter lim="800000"/>
            <a:headEnd/>
            <a:tailEnd/>
          </a:ln>
        </p:spPr>
        <p:txBody>
          <a:bodyPr>
            <a:spAutoFit/>
          </a:bodyPr>
          <a:lstStyle/>
          <a:p>
            <a:r>
              <a:rPr lang="ja-JP" altLang="en-US" sz="2000" dirty="0">
                <a:effectLst/>
                <a:latin typeface="Times New Roman" pitchFamily="18" charset="0"/>
              </a:rPr>
              <a:t>サラリーマン川柳コンクール</a:t>
            </a:r>
            <a:r>
              <a:rPr lang="en-US" altLang="ja-JP" sz="2000" dirty="0">
                <a:effectLst/>
                <a:latin typeface="Times New Roman" pitchFamily="18" charset="0"/>
              </a:rPr>
              <a:t>(</a:t>
            </a:r>
            <a:r>
              <a:rPr lang="ja-JP" altLang="en-US" sz="2000" dirty="0">
                <a:effectLst/>
                <a:latin typeface="Times New Roman" pitchFamily="18" charset="0"/>
              </a:rPr>
              <a:t>第一生命</a:t>
            </a:r>
            <a:r>
              <a:rPr lang="en-US" altLang="ja-JP" sz="2000" dirty="0">
                <a:effectLst/>
                <a:latin typeface="Times New Roman" pitchFamily="18" charset="0"/>
              </a:rPr>
              <a:t>)</a:t>
            </a:r>
          </a:p>
        </p:txBody>
      </p:sp>
      <p:pic>
        <p:nvPicPr>
          <p:cNvPr id="21506" name="Picture 2" descr="C:\Documents and Settings\浜口伝博\Local Settings\Temporary Internet Files\Content.IE5\77PCKTFN\MPj04251600000[1].jpg"/>
          <p:cNvPicPr>
            <a:picLocks noChangeAspect="1" noChangeArrowheads="1"/>
          </p:cNvPicPr>
          <p:nvPr/>
        </p:nvPicPr>
        <p:blipFill>
          <a:blip r:embed="rId3" cstate="print"/>
          <a:srcRect/>
          <a:stretch>
            <a:fillRect/>
          </a:stretch>
        </p:blipFill>
        <p:spPr bwMode="auto">
          <a:xfrm>
            <a:off x="7143768" y="4429132"/>
            <a:ext cx="1500198" cy="1743703"/>
          </a:xfrm>
          <a:prstGeom prst="rect">
            <a:avLst/>
          </a:prstGeom>
          <a:noFill/>
        </p:spPr>
      </p:pic>
      <p:pic>
        <p:nvPicPr>
          <p:cNvPr id="21507" name="Picture 3" descr="C:\Documents and Settings\浜口伝博\My Documents\My Pictures\Microsoft クリップ オーガナイザ\j0422206.jpg"/>
          <p:cNvPicPr>
            <a:picLocks noChangeAspect="1" noChangeArrowheads="1"/>
          </p:cNvPicPr>
          <p:nvPr/>
        </p:nvPicPr>
        <p:blipFill>
          <a:blip r:embed="rId4"/>
          <a:srcRect/>
          <a:stretch>
            <a:fillRect/>
          </a:stretch>
        </p:blipFill>
        <p:spPr bwMode="auto">
          <a:xfrm>
            <a:off x="285720" y="714356"/>
            <a:ext cx="2811250" cy="421481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FCA6ECBD-7C9C-4ADA-9E6F-8BF3FBBFC29E}" type="slidenum">
              <a:rPr lang="ja-JP" altLang="en-US" smtClean="0"/>
              <a:pPr>
                <a:defRPr/>
              </a:pPr>
              <a:t>19</a:t>
            </a:fld>
            <a:endParaRPr lang="ja-JP" altLang="en-US" dirty="0"/>
          </a:p>
        </p:txBody>
      </p:sp>
      <p:grpSp>
        <p:nvGrpSpPr>
          <p:cNvPr id="3" name="Group 14"/>
          <p:cNvGrpSpPr>
            <a:grpSpLocks/>
          </p:cNvGrpSpPr>
          <p:nvPr/>
        </p:nvGrpSpPr>
        <p:grpSpPr bwMode="auto">
          <a:xfrm>
            <a:off x="500034" y="3286124"/>
            <a:ext cx="1752600" cy="1568450"/>
            <a:chOff x="1488" y="4032"/>
            <a:chExt cx="816" cy="669"/>
          </a:xfrm>
        </p:grpSpPr>
        <p:pic>
          <p:nvPicPr>
            <p:cNvPr id="4" name="Picture 12" descr="ふれるだけ"/>
            <p:cNvPicPr>
              <a:picLocks noChangeAspect="1" noChangeArrowheads="1"/>
            </p:cNvPicPr>
            <p:nvPr/>
          </p:nvPicPr>
          <p:blipFill>
            <a:blip r:embed="rId3" cstate="print"/>
            <a:srcRect l="4631" t="19398" r="47862" b="19398"/>
            <a:stretch>
              <a:fillRect/>
            </a:stretch>
          </p:blipFill>
          <p:spPr bwMode="auto">
            <a:xfrm>
              <a:off x="1488" y="4032"/>
              <a:ext cx="816" cy="669"/>
            </a:xfrm>
            <a:prstGeom prst="rect">
              <a:avLst/>
            </a:prstGeom>
            <a:noFill/>
            <a:ln w="9525">
              <a:noFill/>
              <a:miter lim="800000"/>
              <a:headEnd/>
              <a:tailEnd/>
            </a:ln>
            <a:effectLst>
              <a:outerShdw dist="107763" dir="2700000" algn="ctr" rotWithShape="0">
                <a:srgbClr val="808080"/>
              </a:outerShdw>
            </a:effectLst>
          </p:spPr>
        </p:pic>
        <p:sp>
          <p:nvSpPr>
            <p:cNvPr id="5" name="Rectangle 13"/>
            <p:cNvSpPr>
              <a:spLocks noChangeArrowheads="1"/>
            </p:cNvSpPr>
            <p:nvPr/>
          </p:nvSpPr>
          <p:spPr bwMode="auto">
            <a:xfrm>
              <a:off x="1488" y="4032"/>
              <a:ext cx="816" cy="658"/>
            </a:xfrm>
            <a:prstGeom prst="rect">
              <a:avLst/>
            </a:prstGeom>
            <a:noFill/>
            <a:ln w="9525">
              <a:solidFill>
                <a:schemeClr val="tx1"/>
              </a:solidFill>
              <a:miter lim="800000"/>
              <a:headEnd/>
              <a:tailEnd/>
            </a:ln>
            <a:effectLst/>
          </p:spPr>
          <p:txBody>
            <a:bodyPr wrap="none" anchor="ctr"/>
            <a:lstStyle/>
            <a:p>
              <a:endParaRPr lang="ja-JP" altLang="en-US"/>
            </a:p>
          </p:txBody>
        </p:sp>
      </p:grpSp>
      <p:pic>
        <p:nvPicPr>
          <p:cNvPr id="8" name="Picture 3" descr="LEISURE,INC">
            <a:hlinkClick r:id="rId4"/>
          </p:cNvPr>
          <p:cNvPicPr>
            <a:picLocks noChangeAspect="1" noChangeArrowheads="1"/>
          </p:cNvPicPr>
          <p:nvPr/>
        </p:nvPicPr>
        <p:blipFill>
          <a:blip r:embed="rId5"/>
          <a:srcRect/>
          <a:stretch>
            <a:fillRect/>
          </a:stretch>
        </p:blipFill>
        <p:spPr bwMode="auto">
          <a:xfrm>
            <a:off x="-36514" y="-24"/>
            <a:ext cx="5235387" cy="642942"/>
          </a:xfrm>
          <a:prstGeom prst="rect">
            <a:avLst/>
          </a:prstGeom>
          <a:noFill/>
          <a:ln w="9525">
            <a:noFill/>
            <a:miter lim="800000"/>
            <a:headEnd/>
            <a:tailEnd/>
          </a:ln>
        </p:spPr>
      </p:pic>
      <p:pic>
        <p:nvPicPr>
          <p:cNvPr id="3074" name="Picture 2"/>
          <p:cNvPicPr>
            <a:picLocks noChangeAspect="1" noChangeArrowheads="1"/>
          </p:cNvPicPr>
          <p:nvPr/>
        </p:nvPicPr>
        <p:blipFill>
          <a:blip r:embed="rId6"/>
          <a:srcRect/>
          <a:stretch>
            <a:fillRect/>
          </a:stretch>
        </p:blipFill>
        <p:spPr bwMode="auto">
          <a:xfrm>
            <a:off x="928662" y="700085"/>
            <a:ext cx="7267575" cy="23717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7"/>
          <a:srcRect/>
          <a:stretch>
            <a:fillRect/>
          </a:stretch>
        </p:blipFill>
        <p:spPr bwMode="auto">
          <a:xfrm>
            <a:off x="7348396" y="3571876"/>
            <a:ext cx="1795604" cy="1285884"/>
          </a:xfrm>
          <a:prstGeom prst="rect">
            <a:avLst/>
          </a:prstGeom>
          <a:noFill/>
          <a:ln w="9525">
            <a:noFill/>
            <a:miter lim="800000"/>
            <a:headEnd/>
            <a:tailEnd/>
          </a:ln>
          <a:effectLst/>
        </p:spPr>
      </p:pic>
      <p:pic>
        <p:nvPicPr>
          <p:cNvPr id="3077" name="Picture 5"/>
          <p:cNvPicPr>
            <a:picLocks noChangeAspect="1" noChangeArrowheads="1"/>
          </p:cNvPicPr>
          <p:nvPr/>
        </p:nvPicPr>
        <p:blipFill>
          <a:blip r:embed="rId8"/>
          <a:srcRect/>
          <a:stretch>
            <a:fillRect/>
          </a:stretch>
        </p:blipFill>
        <p:spPr bwMode="auto">
          <a:xfrm>
            <a:off x="5643570" y="1500174"/>
            <a:ext cx="2827915" cy="2025152"/>
          </a:xfrm>
          <a:prstGeom prst="rect">
            <a:avLst/>
          </a:prstGeom>
          <a:noFill/>
          <a:ln w="9525">
            <a:noFill/>
            <a:miter lim="800000"/>
            <a:headEnd/>
            <a:tailEnd/>
          </a:ln>
          <a:effectLst/>
        </p:spPr>
      </p:pic>
      <p:pic>
        <p:nvPicPr>
          <p:cNvPr id="3078" name="Picture 6"/>
          <p:cNvPicPr>
            <a:picLocks noChangeAspect="1" noChangeArrowheads="1"/>
          </p:cNvPicPr>
          <p:nvPr/>
        </p:nvPicPr>
        <p:blipFill>
          <a:blip r:embed="rId9"/>
          <a:srcRect/>
          <a:stretch>
            <a:fillRect/>
          </a:stretch>
        </p:blipFill>
        <p:spPr bwMode="auto">
          <a:xfrm>
            <a:off x="214282" y="5284721"/>
            <a:ext cx="8786842" cy="1216113"/>
          </a:xfrm>
          <a:prstGeom prst="rect">
            <a:avLst/>
          </a:prstGeom>
          <a:noFill/>
          <a:ln w="9525">
            <a:noFill/>
            <a:miter lim="800000"/>
            <a:headEnd/>
            <a:tailEnd/>
          </a:ln>
          <a:effectLst/>
        </p:spPr>
      </p:pic>
      <p:sp>
        <p:nvSpPr>
          <p:cNvPr id="14" name="テキスト ボックス 13"/>
          <p:cNvSpPr txBox="1"/>
          <p:nvPr/>
        </p:nvSpPr>
        <p:spPr>
          <a:xfrm>
            <a:off x="3000364" y="3071810"/>
            <a:ext cx="5072098" cy="1938992"/>
          </a:xfrm>
          <a:prstGeom prst="rect">
            <a:avLst/>
          </a:prstGeom>
          <a:noFill/>
        </p:spPr>
        <p:txBody>
          <a:bodyPr wrap="square" rtlCol="0">
            <a:spAutoFit/>
          </a:bodyPr>
          <a:lstStyle/>
          <a:p>
            <a:r>
              <a:rPr kumimoji="1" lang="ja-JP" altLang="en-US" sz="2400" dirty="0" smtClean="0"/>
              <a:t>・</a:t>
            </a:r>
            <a:r>
              <a:rPr kumimoji="1" lang="en-US" altLang="ja-JP" sz="2400" dirty="0" smtClean="0"/>
              <a:t>P53</a:t>
            </a:r>
            <a:r>
              <a:rPr kumimoji="1" lang="ja-JP" altLang="en-US" sz="2400" dirty="0" smtClean="0"/>
              <a:t>抗体</a:t>
            </a:r>
            <a:endParaRPr kumimoji="1" lang="en-US" altLang="ja-JP" sz="2400" dirty="0" smtClean="0"/>
          </a:p>
          <a:p>
            <a:r>
              <a:rPr kumimoji="1" lang="ja-JP" altLang="en-US" sz="2400" dirty="0" smtClean="0"/>
              <a:t>・腫瘍マーカー（ＣＥＡ、ＣＡ</a:t>
            </a:r>
            <a:r>
              <a:rPr kumimoji="1" lang="en-US" altLang="ja-JP" sz="2400" dirty="0" smtClean="0"/>
              <a:t>19-9</a:t>
            </a:r>
            <a:r>
              <a:rPr kumimoji="1" lang="ja-JP" altLang="en-US" sz="2400" dirty="0" smtClean="0"/>
              <a:t>）</a:t>
            </a:r>
            <a:endParaRPr kumimoji="1" lang="en-US" altLang="ja-JP" sz="2400" dirty="0" smtClean="0"/>
          </a:p>
          <a:p>
            <a:r>
              <a:rPr lang="ja-JP" altLang="en-US" sz="2400" dirty="0" smtClean="0"/>
              <a:t>・ヘリコバクターピロリ抗体</a:t>
            </a:r>
            <a:endParaRPr kumimoji="1" lang="en-US" altLang="ja-JP" sz="2400" dirty="0" smtClean="0"/>
          </a:p>
          <a:p>
            <a:r>
              <a:rPr lang="ja-JP" altLang="en-US" sz="2400" dirty="0" smtClean="0"/>
              <a:t>・ペプシノーゲン</a:t>
            </a:r>
            <a:endParaRPr lang="en-US" altLang="ja-JP" sz="2400" dirty="0" smtClean="0"/>
          </a:p>
          <a:p>
            <a:r>
              <a:rPr kumimoji="1" lang="ja-JP" altLang="en-US" sz="2400" dirty="0" smtClean="0"/>
              <a:t>・</a:t>
            </a:r>
            <a:r>
              <a:rPr kumimoji="1" lang="en-US" altLang="ja-JP" sz="2400" dirty="0" smtClean="0"/>
              <a:t>B</a:t>
            </a:r>
            <a:r>
              <a:rPr kumimoji="1" lang="ja-JP" altLang="en-US" sz="2400" dirty="0" smtClean="0"/>
              <a:t>型肝炎</a:t>
            </a:r>
            <a:r>
              <a:rPr kumimoji="1" lang="en-US" altLang="ja-JP" sz="2400" dirty="0" smtClean="0"/>
              <a:t>,C</a:t>
            </a:r>
            <a:r>
              <a:rPr kumimoji="1" lang="ja-JP" altLang="en-US" sz="2400" dirty="0" smtClean="0"/>
              <a:t>型肝炎、歯周病・・・・・</a:t>
            </a:r>
            <a:endParaRPr kumimoji="1" lang="ja-JP" altLang="en-US" sz="2400" dirty="0"/>
          </a:p>
        </p:txBody>
      </p:sp>
      <p:sp>
        <p:nvSpPr>
          <p:cNvPr id="13" name="テキスト ボックス 12"/>
          <p:cNvSpPr txBox="1"/>
          <p:nvPr/>
        </p:nvSpPr>
        <p:spPr>
          <a:xfrm>
            <a:off x="5214942" y="71414"/>
            <a:ext cx="3714776" cy="584775"/>
          </a:xfrm>
          <a:prstGeom prst="rect">
            <a:avLst/>
          </a:prstGeom>
          <a:noFill/>
        </p:spPr>
        <p:txBody>
          <a:bodyPr wrap="square" rtlCol="0">
            <a:spAutoFit/>
          </a:bodyPr>
          <a:lstStyle/>
          <a:p>
            <a:r>
              <a:rPr kumimoji="1" lang="en-US" altLang="ja-JP" sz="3200" dirty="0" smtClean="0"/>
              <a:t>(</a:t>
            </a:r>
            <a:r>
              <a:rPr kumimoji="1" lang="ja-JP" altLang="en-US" sz="3200" dirty="0" smtClean="0"/>
              <a:t>株</a:t>
            </a:r>
            <a:r>
              <a:rPr kumimoji="1" lang="en-US" altLang="ja-JP" sz="3200" dirty="0" smtClean="0"/>
              <a:t>)</a:t>
            </a:r>
            <a:r>
              <a:rPr kumimoji="1" lang="ja-JP" altLang="en-US" sz="3200" dirty="0" smtClean="0"/>
              <a:t>リージャー</a:t>
            </a:r>
            <a:endParaRPr kumimoji="1" lang="ja-JP" alt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300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571472" y="1643050"/>
            <a:ext cx="8286776" cy="4857784"/>
          </a:xfrm>
        </p:spPr>
        <p:txBody>
          <a:bodyPr/>
          <a:lstStyle/>
          <a:p>
            <a:pPr algn="l">
              <a:lnSpc>
                <a:spcPct val="200000"/>
              </a:lnSpc>
            </a:pPr>
            <a:r>
              <a:rPr kumimoji="1" lang="ja-JP" altLang="en-US" b="1" dirty="0" smtClean="0">
                <a:solidFill>
                  <a:srgbClr val="FFFF00"/>
                </a:solidFill>
                <a:effectLst>
                  <a:outerShdw blurRad="38100" dist="38100" dir="2700000" algn="tl">
                    <a:srgbClr val="000000">
                      <a:alpha val="43137"/>
                    </a:srgbClr>
                  </a:outerShdw>
                </a:effectLst>
              </a:rPr>
              <a:t>１．</a:t>
            </a:r>
            <a:r>
              <a:rPr lang="ja-JP" altLang="en-US" b="1" dirty="0" smtClean="0">
                <a:solidFill>
                  <a:srgbClr val="FFFF00"/>
                </a:solidFill>
                <a:effectLst>
                  <a:outerShdw blurRad="38100" dist="38100" dir="2700000" algn="tl">
                    <a:srgbClr val="000000">
                      <a:alpha val="43137"/>
                    </a:srgbClr>
                  </a:outerShdw>
                </a:effectLst>
              </a:rPr>
              <a:t>「職場健診」と「保険者健診」の違い</a:t>
            </a:r>
            <a:endParaRPr kumimoji="1" lang="en-US" altLang="ja-JP" b="1" dirty="0" smtClean="0">
              <a:solidFill>
                <a:srgbClr val="FFFF00"/>
              </a:solidFill>
              <a:effectLst>
                <a:outerShdw blurRad="38100" dist="38100" dir="2700000" algn="tl">
                  <a:srgbClr val="000000">
                    <a:alpha val="43137"/>
                  </a:srgbClr>
                </a:outerShdw>
              </a:effectLst>
            </a:endParaRPr>
          </a:p>
          <a:p>
            <a:pPr algn="l">
              <a:lnSpc>
                <a:spcPct val="200000"/>
              </a:lnSpc>
            </a:pPr>
            <a:r>
              <a:rPr lang="ja-JP" altLang="en-US" b="1" dirty="0" smtClean="0">
                <a:solidFill>
                  <a:srgbClr val="FFFF00"/>
                </a:solidFill>
                <a:effectLst>
                  <a:outerShdw blurRad="38100" dist="38100" dir="2700000" algn="tl">
                    <a:srgbClr val="000000">
                      <a:alpha val="43137"/>
                    </a:srgbClr>
                  </a:outerShdw>
                </a:effectLst>
              </a:rPr>
              <a:t>２．これからの「事業者－保険者」の連携と分担</a:t>
            </a:r>
            <a:endParaRPr lang="en-US" altLang="ja-JP" b="1" dirty="0" smtClean="0">
              <a:solidFill>
                <a:srgbClr val="FFFF00"/>
              </a:solidFill>
              <a:effectLst>
                <a:outerShdw blurRad="38100" dist="38100" dir="2700000" algn="tl">
                  <a:srgbClr val="000000">
                    <a:alpha val="43137"/>
                  </a:srgbClr>
                </a:outerShdw>
              </a:effectLst>
            </a:endParaRPr>
          </a:p>
          <a:p>
            <a:pPr algn="l">
              <a:lnSpc>
                <a:spcPct val="200000"/>
              </a:lnSpc>
            </a:pPr>
            <a:r>
              <a:rPr lang="ja-JP" altLang="en-US" b="1" dirty="0" smtClean="0">
                <a:solidFill>
                  <a:srgbClr val="FFFF00"/>
                </a:solidFill>
                <a:effectLst>
                  <a:outerShdw blurRad="38100" dist="38100" dir="2700000" algn="tl">
                    <a:srgbClr val="000000">
                      <a:alpha val="43137"/>
                    </a:srgbClr>
                  </a:outerShdw>
                </a:effectLst>
              </a:rPr>
              <a:t>３．健康指向になるための“原則”</a:t>
            </a:r>
            <a:endParaRPr lang="en-US" altLang="ja-JP" b="1" dirty="0" smtClean="0">
              <a:solidFill>
                <a:srgbClr val="FFFF00"/>
              </a:solidFill>
              <a:effectLst>
                <a:outerShdw blurRad="38100" dist="38100" dir="2700000" algn="tl">
                  <a:srgbClr val="000000">
                    <a:alpha val="43137"/>
                  </a:srgbClr>
                </a:outerShdw>
              </a:effectLst>
            </a:endParaRPr>
          </a:p>
        </p:txBody>
      </p:sp>
      <p:pic>
        <p:nvPicPr>
          <p:cNvPr id="4" name="Picture 11"/>
          <p:cNvPicPr>
            <a:picLocks noChangeAspect="1" noChangeArrowheads="1"/>
          </p:cNvPicPr>
          <p:nvPr/>
        </p:nvPicPr>
        <p:blipFill>
          <a:blip r:embed="rId3"/>
          <a:srcRect/>
          <a:stretch>
            <a:fillRect/>
          </a:stretch>
        </p:blipFill>
        <p:spPr bwMode="auto">
          <a:xfrm>
            <a:off x="2071670" y="5214950"/>
            <a:ext cx="5572164" cy="876047"/>
          </a:xfrm>
          <a:prstGeom prst="rect">
            <a:avLst/>
          </a:prstGeom>
          <a:noFill/>
          <a:ln w="9525">
            <a:noFill/>
            <a:miter lim="800000"/>
            <a:headEnd/>
            <a:tailEnd/>
          </a:ln>
          <a:effectLst/>
        </p:spPr>
      </p:pic>
      <p:sp>
        <p:nvSpPr>
          <p:cNvPr id="5" name="正方形/長方形 4"/>
          <p:cNvSpPr/>
          <p:nvPr/>
        </p:nvSpPr>
        <p:spPr>
          <a:xfrm>
            <a:off x="3571868" y="571480"/>
            <a:ext cx="157607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ja-JP" alt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目次</a:t>
            </a:r>
            <a:endParaRPr lang="ja-JP" alt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FCA6ECBD-7C9C-4ADA-9E6F-8BF3FBBFC29E}" type="slidenum">
              <a:rPr lang="ja-JP" altLang="en-US" smtClean="0"/>
              <a:pPr>
                <a:defRPr/>
              </a:pPr>
              <a:t>20</a:t>
            </a:fld>
            <a:endParaRPr lang="ja-JP" altLang="en-US" dirty="0"/>
          </a:p>
        </p:txBody>
      </p:sp>
      <p:sp>
        <p:nvSpPr>
          <p:cNvPr id="5" name="メモ 4"/>
          <p:cNvSpPr/>
          <p:nvPr/>
        </p:nvSpPr>
        <p:spPr>
          <a:xfrm>
            <a:off x="1071538" y="285728"/>
            <a:ext cx="3000396" cy="1785950"/>
          </a:xfrm>
          <a:prstGeom prst="foldedCorner">
            <a:avLst/>
          </a:prstGeom>
          <a:ln/>
          <a:effectLst>
            <a:outerShdw blurRad="76200" dir="18900000" sy="23000" kx="-1200000" algn="bl"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b="1" dirty="0" smtClean="0">
                <a:solidFill>
                  <a:schemeClr val="tx1"/>
                </a:solidFill>
              </a:rPr>
              <a:t>自分の位置を</a:t>
            </a:r>
            <a:endParaRPr kumimoji="1" lang="en-US" altLang="ja-JP" sz="2400" b="1" dirty="0" smtClean="0">
              <a:solidFill>
                <a:schemeClr val="tx1"/>
              </a:solidFill>
            </a:endParaRPr>
          </a:p>
          <a:p>
            <a:pPr algn="ctr"/>
            <a:r>
              <a:rPr kumimoji="1" lang="ja-JP" altLang="en-US" sz="2400" b="1" dirty="0" smtClean="0">
                <a:solidFill>
                  <a:schemeClr val="tx1"/>
                </a:solidFill>
              </a:rPr>
              <a:t>確認すること</a:t>
            </a:r>
            <a:endParaRPr kumimoji="1" lang="en-US" altLang="ja-JP" sz="2400" b="1" dirty="0" smtClean="0">
              <a:solidFill>
                <a:schemeClr val="tx1"/>
              </a:solidFill>
            </a:endParaRPr>
          </a:p>
          <a:p>
            <a:pPr algn="ctr"/>
            <a:r>
              <a:rPr lang="ja-JP" altLang="en-US" sz="2800" b="1" dirty="0" smtClean="0">
                <a:solidFill>
                  <a:schemeClr val="bg1"/>
                </a:solidFill>
                <a:effectLst>
                  <a:outerShdw blurRad="38100" dist="38100" dir="2700000" algn="tl">
                    <a:srgbClr val="000000">
                      <a:alpha val="43137"/>
                    </a:srgbClr>
                  </a:outerShdw>
                </a:effectLst>
              </a:rPr>
              <a:t>－現在の確認－</a:t>
            </a:r>
            <a:endParaRPr kumimoji="1" lang="ja-JP" altLang="en-US" sz="2800" b="1" dirty="0" smtClean="0">
              <a:solidFill>
                <a:schemeClr val="bg1"/>
              </a:solidFill>
              <a:effectLst>
                <a:outerShdw blurRad="38100" dist="38100" dir="2700000" algn="tl">
                  <a:srgbClr val="000000">
                    <a:alpha val="43137"/>
                  </a:srgbClr>
                </a:outerShdw>
              </a:effectLst>
            </a:endParaRPr>
          </a:p>
        </p:txBody>
      </p:sp>
      <p:sp>
        <p:nvSpPr>
          <p:cNvPr id="6" name="メモ 5"/>
          <p:cNvSpPr/>
          <p:nvPr/>
        </p:nvSpPr>
        <p:spPr>
          <a:xfrm>
            <a:off x="5786446" y="285728"/>
            <a:ext cx="3000396" cy="1785950"/>
          </a:xfrm>
          <a:prstGeom prst="foldedCorner">
            <a:avLst/>
          </a:prstGeom>
          <a:ln/>
          <a:effectLst>
            <a:outerShdw blurRad="76200" dir="18900000" sy="23000" kx="-12000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400" b="1" dirty="0" smtClean="0">
                <a:solidFill>
                  <a:schemeClr val="tx1"/>
                </a:solidFill>
              </a:rPr>
              <a:t>今の位置から未来の自分を投影すること</a:t>
            </a:r>
            <a:endParaRPr kumimoji="1" lang="en-US" altLang="ja-JP" sz="2400" b="1" dirty="0" smtClean="0">
              <a:solidFill>
                <a:schemeClr val="tx1"/>
              </a:solidFill>
            </a:endParaRPr>
          </a:p>
          <a:p>
            <a:pPr algn="ctr"/>
            <a:r>
              <a:rPr lang="ja-JP" altLang="en-US" sz="2800" b="1" dirty="0" smtClean="0">
                <a:solidFill>
                  <a:schemeClr val="bg1"/>
                </a:solidFill>
                <a:effectLst>
                  <a:outerShdw blurRad="38100" dist="38100" dir="2700000" algn="tl">
                    <a:srgbClr val="000000">
                      <a:alpha val="43137"/>
                    </a:srgbClr>
                  </a:outerShdw>
                </a:effectLst>
              </a:rPr>
              <a:t>－未来の展望－</a:t>
            </a:r>
            <a:endParaRPr kumimoji="1" lang="ja-JP" altLang="en-US" sz="2800" b="1" dirty="0" smtClean="0">
              <a:solidFill>
                <a:schemeClr val="bg1"/>
              </a:solidFill>
              <a:effectLst>
                <a:outerShdw blurRad="38100" dist="38100" dir="2700000" algn="tl">
                  <a:srgbClr val="000000">
                    <a:alpha val="43137"/>
                  </a:srgbClr>
                </a:outerShdw>
              </a:effectLst>
            </a:endParaRPr>
          </a:p>
        </p:txBody>
      </p:sp>
      <p:sp>
        <p:nvSpPr>
          <p:cNvPr id="7" name="テキスト ボックス 6"/>
          <p:cNvSpPr txBox="1"/>
          <p:nvPr/>
        </p:nvSpPr>
        <p:spPr>
          <a:xfrm>
            <a:off x="4214810" y="2571744"/>
            <a:ext cx="1571636" cy="1015663"/>
          </a:xfrm>
          <a:prstGeom prst="rect">
            <a:avLst/>
          </a:prstGeom>
          <a:noFill/>
        </p:spPr>
        <p:txBody>
          <a:bodyPr wrap="square" rtlCol="0">
            <a:spAutoFit/>
          </a:bodyPr>
          <a:lstStyle/>
          <a:p>
            <a:r>
              <a:rPr kumimoji="1" lang="ja-JP" altLang="en-US" sz="6000" b="1" dirty="0" smtClean="0"/>
              <a:t>＋</a:t>
            </a:r>
            <a:endParaRPr kumimoji="1" lang="ja-JP" altLang="en-US" sz="6000" b="1" dirty="0"/>
          </a:p>
        </p:txBody>
      </p:sp>
      <p:pic>
        <p:nvPicPr>
          <p:cNvPr id="2054" name="Picture 6"/>
          <p:cNvPicPr>
            <a:picLocks noChangeAspect="1" noChangeArrowheads="1"/>
          </p:cNvPicPr>
          <p:nvPr/>
        </p:nvPicPr>
        <p:blipFill>
          <a:blip r:embed="rId3"/>
          <a:srcRect/>
          <a:stretch>
            <a:fillRect/>
          </a:stretch>
        </p:blipFill>
        <p:spPr bwMode="auto">
          <a:xfrm>
            <a:off x="6000760" y="3929066"/>
            <a:ext cx="1393825" cy="1760537"/>
          </a:xfrm>
          <a:prstGeom prst="rect">
            <a:avLst/>
          </a:prstGeom>
          <a:noFill/>
          <a:ln w="9525">
            <a:noFill/>
            <a:miter lim="800000"/>
            <a:headEnd/>
            <a:tailEnd/>
          </a:ln>
          <a:effectLst/>
        </p:spPr>
      </p:pic>
      <p:sp>
        <p:nvSpPr>
          <p:cNvPr id="3" name="ホームベース 2"/>
          <p:cNvSpPr/>
          <p:nvPr/>
        </p:nvSpPr>
        <p:spPr>
          <a:xfrm>
            <a:off x="785786" y="2214554"/>
            <a:ext cx="3214710" cy="1714512"/>
          </a:xfrm>
          <a:prstGeom prst="homePlate">
            <a:avLst/>
          </a:prstGeom>
          <a:ln/>
          <a:effectLst>
            <a:outerShdw blurRad="76200" dir="18900000" sy="23000" kx="-1200000" algn="bl"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3600" u="sng" dirty="0" smtClean="0">
                <a:solidFill>
                  <a:schemeClr val="tx1"/>
                </a:solidFill>
              </a:rPr>
              <a:t>測ること</a:t>
            </a:r>
          </a:p>
        </p:txBody>
      </p:sp>
      <p:sp>
        <p:nvSpPr>
          <p:cNvPr id="4" name="ホームベース 3"/>
          <p:cNvSpPr/>
          <p:nvPr/>
        </p:nvSpPr>
        <p:spPr>
          <a:xfrm>
            <a:off x="5500694" y="2214554"/>
            <a:ext cx="3214710" cy="1714512"/>
          </a:xfrm>
          <a:prstGeom prst="homePlate">
            <a:avLst/>
          </a:prstGeom>
          <a:ln/>
          <a:effectLst>
            <a:outerShdw blurRad="76200" dir="18900000" sy="23000" kx="-12000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3600" u="sng" dirty="0" smtClean="0">
                <a:solidFill>
                  <a:schemeClr val="tx1"/>
                </a:solidFill>
              </a:rPr>
              <a:t>記録すること</a:t>
            </a:r>
            <a:endParaRPr kumimoji="1" lang="ja-JP" altLang="en-US" sz="3600" u="sng" dirty="0" smtClean="0">
              <a:solidFill>
                <a:schemeClr val="tx1"/>
              </a:solidFill>
            </a:endParaRPr>
          </a:p>
        </p:txBody>
      </p:sp>
      <p:pic>
        <p:nvPicPr>
          <p:cNvPr id="11" name="Picture 2"/>
          <p:cNvPicPr>
            <a:picLocks noChangeAspect="1" noChangeArrowheads="1"/>
          </p:cNvPicPr>
          <p:nvPr/>
        </p:nvPicPr>
        <p:blipFill>
          <a:blip r:embed="rId4"/>
          <a:srcRect/>
          <a:stretch>
            <a:fillRect/>
          </a:stretch>
        </p:blipFill>
        <p:spPr bwMode="auto">
          <a:xfrm>
            <a:off x="142844" y="4143380"/>
            <a:ext cx="5019021" cy="1637925"/>
          </a:xfrm>
          <a:prstGeom prst="rect">
            <a:avLst/>
          </a:prstGeom>
          <a:noFill/>
          <a:ln w="9525">
            <a:noFill/>
            <a:miter lim="800000"/>
            <a:headEnd/>
            <a:tailEnd/>
          </a:ln>
          <a:effectLst/>
        </p:spPr>
      </p:pic>
      <p:pic>
        <p:nvPicPr>
          <p:cNvPr id="12" name="Picture 5"/>
          <p:cNvPicPr>
            <a:picLocks noChangeAspect="1" noChangeArrowheads="1"/>
          </p:cNvPicPr>
          <p:nvPr/>
        </p:nvPicPr>
        <p:blipFill>
          <a:blip r:embed="rId5"/>
          <a:srcRect/>
          <a:stretch>
            <a:fillRect/>
          </a:stretch>
        </p:blipFill>
        <p:spPr bwMode="auto">
          <a:xfrm>
            <a:off x="1214414" y="5286388"/>
            <a:ext cx="1331578" cy="9535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4048125" y="1571625"/>
            <a:ext cx="2238375" cy="5214938"/>
          </a:xfrm>
          <a:prstGeom prst="roundRect">
            <a:avLst>
              <a:gd name="adj" fmla="val 5475"/>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ja-JP" altLang="en-US" sz="2400" dirty="0">
                <a:solidFill>
                  <a:srgbClr val="FF0000"/>
                </a:solidFill>
              </a:rPr>
              <a:t>強化すべき</a:t>
            </a:r>
            <a:endParaRPr lang="en-US" altLang="ja-JP" sz="2400" dirty="0">
              <a:solidFill>
                <a:srgbClr val="FF0000"/>
              </a:solidFill>
            </a:endParaRPr>
          </a:p>
          <a:p>
            <a:pPr algn="ctr">
              <a:defRPr/>
            </a:pPr>
            <a:r>
              <a:rPr lang="ja-JP" altLang="en-US" sz="2400" dirty="0">
                <a:solidFill>
                  <a:srgbClr val="FF0000"/>
                </a:solidFill>
              </a:rPr>
              <a:t>部分</a:t>
            </a:r>
          </a:p>
        </p:txBody>
      </p:sp>
      <p:sp>
        <p:nvSpPr>
          <p:cNvPr id="2" name="スライド番号プレースホルダ 1"/>
          <p:cNvSpPr>
            <a:spLocks noGrp="1"/>
          </p:cNvSpPr>
          <p:nvPr>
            <p:ph type="sldNum" sz="quarter" idx="12"/>
          </p:nvPr>
        </p:nvSpPr>
        <p:spPr/>
        <p:txBody>
          <a:bodyPr/>
          <a:lstStyle/>
          <a:p>
            <a:pPr>
              <a:defRPr/>
            </a:pPr>
            <a:fld id="{513361BD-F0B6-45A5-AAAA-127E13D241DA}" type="slidenum">
              <a:rPr lang="ja-JP" altLang="en-US" smtClean="0"/>
              <a:pPr>
                <a:defRPr/>
              </a:pPr>
              <a:t>21</a:t>
            </a:fld>
            <a:endParaRPr lang="ja-JP" altLang="en-US" dirty="0"/>
          </a:p>
        </p:txBody>
      </p:sp>
      <p:sp>
        <p:nvSpPr>
          <p:cNvPr id="11268" name="テキスト ボックス 2"/>
          <p:cNvSpPr txBox="1">
            <a:spLocks noChangeArrowheads="1"/>
          </p:cNvSpPr>
          <p:nvPr/>
        </p:nvSpPr>
        <p:spPr bwMode="auto">
          <a:xfrm>
            <a:off x="357188" y="214313"/>
            <a:ext cx="6858000" cy="954087"/>
          </a:xfrm>
          <a:prstGeom prst="rect">
            <a:avLst/>
          </a:prstGeom>
          <a:noFill/>
          <a:ln w="9525">
            <a:noFill/>
            <a:miter lim="800000"/>
            <a:headEnd/>
            <a:tailEnd/>
          </a:ln>
        </p:spPr>
        <p:txBody>
          <a:bodyPr>
            <a:spAutoFit/>
          </a:bodyPr>
          <a:lstStyle/>
          <a:p>
            <a:r>
              <a:rPr lang="ja-JP" altLang="en-US" sz="2800" dirty="0">
                <a:solidFill>
                  <a:srgbClr val="FF0000"/>
                </a:solidFill>
              </a:rPr>
              <a:t>　　　－がん対策</a:t>
            </a:r>
            <a:endParaRPr lang="en-US" altLang="ja-JP" sz="2800" dirty="0">
              <a:solidFill>
                <a:srgbClr val="FF0000"/>
              </a:solidFill>
            </a:endParaRPr>
          </a:p>
          <a:p>
            <a:r>
              <a:rPr lang="ja-JP" altLang="en-US" sz="2800" dirty="0">
                <a:solidFill>
                  <a:srgbClr val="FF0000"/>
                </a:solidFill>
              </a:rPr>
              <a:t>　　　　　　　　　　（死なないための予防！）－</a:t>
            </a:r>
          </a:p>
        </p:txBody>
      </p:sp>
      <p:sp>
        <p:nvSpPr>
          <p:cNvPr id="5" name="フローチャート : 複数書類 4"/>
          <p:cNvSpPr/>
          <p:nvPr/>
        </p:nvSpPr>
        <p:spPr>
          <a:xfrm>
            <a:off x="4143375" y="4357688"/>
            <a:ext cx="2000250" cy="1500187"/>
          </a:xfrm>
          <a:prstGeom prst="flowChartMultidocumen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tx1"/>
                </a:solidFill>
              </a:rPr>
              <a:t>１）健診を受診すること</a:t>
            </a:r>
          </a:p>
        </p:txBody>
      </p:sp>
      <p:sp>
        <p:nvSpPr>
          <p:cNvPr id="6" name="フローチャート : 複数書類 5"/>
          <p:cNvSpPr/>
          <p:nvPr/>
        </p:nvSpPr>
        <p:spPr>
          <a:xfrm>
            <a:off x="6500813" y="4357688"/>
            <a:ext cx="2000250" cy="1500187"/>
          </a:xfrm>
          <a:prstGeom prst="flowChartMultidocumen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tx1"/>
                </a:solidFill>
              </a:rPr>
              <a:t>１）医療機関への通院（定期的検査・保健指導）を続けること</a:t>
            </a:r>
            <a:endParaRPr lang="en-US" altLang="ja-JP" sz="1400" dirty="0">
              <a:solidFill>
                <a:schemeClr val="tx1"/>
              </a:solidFill>
            </a:endParaRPr>
          </a:p>
        </p:txBody>
      </p:sp>
      <p:sp>
        <p:nvSpPr>
          <p:cNvPr id="7" name="フローチャート : 複数書類 6"/>
          <p:cNvSpPr/>
          <p:nvPr/>
        </p:nvSpPr>
        <p:spPr>
          <a:xfrm>
            <a:off x="1785938" y="4357688"/>
            <a:ext cx="2000250" cy="1500187"/>
          </a:xfrm>
          <a:prstGeom prst="flowChartMultidocumen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tx1"/>
                </a:solidFill>
              </a:rPr>
              <a:t>１）適切な食事、運動に努めること</a:t>
            </a:r>
            <a:endParaRPr lang="en-US" altLang="ja-JP" sz="1400" dirty="0">
              <a:solidFill>
                <a:schemeClr val="tx1"/>
              </a:solidFill>
            </a:endParaRPr>
          </a:p>
          <a:p>
            <a:pPr>
              <a:defRPr/>
            </a:pPr>
            <a:r>
              <a:rPr lang="ja-JP" altLang="en-US" sz="1400" dirty="0">
                <a:solidFill>
                  <a:schemeClr val="tx1"/>
                </a:solidFill>
              </a:rPr>
              <a:t>２）禁煙をすること</a:t>
            </a:r>
          </a:p>
        </p:txBody>
      </p:sp>
      <p:sp>
        <p:nvSpPr>
          <p:cNvPr id="9" name="ホームベース 8"/>
          <p:cNvSpPr/>
          <p:nvPr/>
        </p:nvSpPr>
        <p:spPr>
          <a:xfrm>
            <a:off x="357188" y="4857750"/>
            <a:ext cx="1285875" cy="642938"/>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本人が</a:t>
            </a:r>
            <a:endParaRPr lang="en-US" altLang="ja-JP" dirty="0">
              <a:solidFill>
                <a:schemeClr val="tx1"/>
              </a:solidFill>
            </a:endParaRPr>
          </a:p>
          <a:p>
            <a:pPr algn="ctr">
              <a:defRPr/>
            </a:pPr>
            <a:r>
              <a:rPr lang="ja-JP" altLang="en-US" dirty="0">
                <a:solidFill>
                  <a:schemeClr val="tx1"/>
                </a:solidFill>
              </a:rPr>
              <a:t>すること</a:t>
            </a:r>
          </a:p>
        </p:txBody>
      </p:sp>
      <p:sp>
        <p:nvSpPr>
          <p:cNvPr id="10" name="ホームベース 9"/>
          <p:cNvSpPr/>
          <p:nvPr/>
        </p:nvSpPr>
        <p:spPr>
          <a:xfrm>
            <a:off x="357188" y="2071688"/>
            <a:ext cx="1285875" cy="642937"/>
          </a:xfrm>
          <a:prstGeom prst="homeP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保険者がすること</a:t>
            </a:r>
          </a:p>
        </p:txBody>
      </p:sp>
      <p:sp>
        <p:nvSpPr>
          <p:cNvPr id="11" name="フローチャート : 複数書類 10"/>
          <p:cNvSpPr/>
          <p:nvPr/>
        </p:nvSpPr>
        <p:spPr>
          <a:xfrm>
            <a:off x="1928813" y="1643063"/>
            <a:ext cx="1857375" cy="1879600"/>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tx1"/>
                </a:solidFill>
              </a:rPr>
              <a:t>１）検診の未受診者を減らすこと</a:t>
            </a:r>
            <a:endParaRPr lang="en-US" altLang="ja-JP" sz="1400" dirty="0">
              <a:solidFill>
                <a:schemeClr val="tx1"/>
              </a:solidFill>
            </a:endParaRPr>
          </a:p>
          <a:p>
            <a:pPr>
              <a:defRPr/>
            </a:pPr>
            <a:r>
              <a:rPr lang="ja-JP" altLang="en-US" sz="1400" dirty="0">
                <a:solidFill>
                  <a:schemeClr val="tx1"/>
                </a:solidFill>
              </a:rPr>
              <a:t>２）適切な医学情報の提供をすること</a:t>
            </a:r>
            <a:endParaRPr lang="en-US" altLang="ja-JP" sz="1400" dirty="0">
              <a:solidFill>
                <a:schemeClr val="tx1"/>
              </a:solidFill>
            </a:endParaRPr>
          </a:p>
          <a:p>
            <a:pPr>
              <a:defRPr/>
            </a:pPr>
            <a:endParaRPr lang="ja-JP" altLang="en-US" sz="1400" dirty="0">
              <a:solidFill>
                <a:schemeClr val="tx1"/>
              </a:solidFill>
            </a:endParaRPr>
          </a:p>
        </p:txBody>
      </p:sp>
      <p:sp>
        <p:nvSpPr>
          <p:cNvPr id="12" name="フローチャート : 複数書類 11"/>
          <p:cNvSpPr/>
          <p:nvPr/>
        </p:nvSpPr>
        <p:spPr>
          <a:xfrm>
            <a:off x="4214813" y="1643063"/>
            <a:ext cx="1857375" cy="1857375"/>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tx1"/>
                </a:solidFill>
              </a:rPr>
              <a:t>１）検診するがんを選別すること</a:t>
            </a:r>
            <a:endParaRPr lang="en-US" altLang="ja-JP" sz="1400" dirty="0">
              <a:solidFill>
                <a:schemeClr val="tx1"/>
              </a:solidFill>
            </a:endParaRPr>
          </a:p>
          <a:p>
            <a:pPr>
              <a:defRPr/>
            </a:pPr>
            <a:r>
              <a:rPr lang="ja-JP" altLang="en-US" sz="1400" dirty="0">
                <a:solidFill>
                  <a:schemeClr val="tx1"/>
                </a:solidFill>
              </a:rPr>
              <a:t>２）対策型検診と任意型検診を並立すること</a:t>
            </a:r>
          </a:p>
        </p:txBody>
      </p:sp>
      <p:sp>
        <p:nvSpPr>
          <p:cNvPr id="13" name="フローチャート : 複数書類 12"/>
          <p:cNvSpPr/>
          <p:nvPr/>
        </p:nvSpPr>
        <p:spPr>
          <a:xfrm>
            <a:off x="6500813" y="1643063"/>
            <a:ext cx="1857375" cy="1857375"/>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400" dirty="0">
                <a:solidFill>
                  <a:schemeClr val="tx1"/>
                </a:solidFill>
              </a:rPr>
              <a:t>１）適切な医療機関がネットできること</a:t>
            </a:r>
            <a:endParaRPr lang="en-US" altLang="ja-JP" sz="1400" dirty="0">
              <a:solidFill>
                <a:schemeClr val="tx1"/>
              </a:solidFill>
            </a:endParaRPr>
          </a:p>
        </p:txBody>
      </p:sp>
      <p:graphicFrame>
        <p:nvGraphicFramePr>
          <p:cNvPr id="15" name="図表 14"/>
          <p:cNvGraphicFramePr/>
          <p:nvPr/>
        </p:nvGraphicFramePr>
        <p:xfrm>
          <a:off x="1714480" y="3714752"/>
          <a:ext cx="6786610" cy="428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a:stretch>
            <a:fillRect/>
          </a:stretch>
        </p:blipFill>
        <p:spPr bwMode="auto">
          <a:xfrm>
            <a:off x="642938" y="704850"/>
            <a:ext cx="4037012" cy="5938838"/>
          </a:xfrm>
          <a:prstGeom prst="rect">
            <a:avLst/>
          </a:prstGeom>
          <a:noFill/>
          <a:ln w="9525">
            <a:noFill/>
            <a:miter lim="800000"/>
            <a:headEnd/>
            <a:tailEnd/>
          </a:ln>
        </p:spPr>
      </p:pic>
      <p:pic>
        <p:nvPicPr>
          <p:cNvPr id="12291" name="Picture 3"/>
          <p:cNvPicPr>
            <a:picLocks noChangeAspect="1" noChangeArrowheads="1"/>
          </p:cNvPicPr>
          <p:nvPr/>
        </p:nvPicPr>
        <p:blipFill>
          <a:blip r:embed="rId4"/>
          <a:srcRect/>
          <a:stretch>
            <a:fillRect/>
          </a:stretch>
        </p:blipFill>
        <p:spPr bwMode="auto">
          <a:xfrm>
            <a:off x="4643438" y="704850"/>
            <a:ext cx="4037012" cy="5938838"/>
          </a:xfrm>
          <a:prstGeom prst="rect">
            <a:avLst/>
          </a:prstGeom>
          <a:noFill/>
          <a:ln w="9525">
            <a:noFill/>
            <a:miter lim="800000"/>
            <a:headEnd/>
            <a:tailEnd/>
          </a:ln>
        </p:spPr>
      </p:pic>
      <p:sp>
        <p:nvSpPr>
          <p:cNvPr id="5" name="正方形/長方形 4"/>
          <p:cNvSpPr/>
          <p:nvPr/>
        </p:nvSpPr>
        <p:spPr>
          <a:xfrm>
            <a:off x="285750" y="2071688"/>
            <a:ext cx="7500938" cy="1571625"/>
          </a:xfrm>
          <a:prstGeom prst="rect">
            <a:avLst/>
          </a:prstGeom>
          <a:solidFill>
            <a:srgbClr val="FF00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dirty="0">
              <a:solidFill>
                <a:srgbClr val="0000FF"/>
              </a:solidFill>
            </a:endParaRPr>
          </a:p>
        </p:txBody>
      </p:sp>
      <p:sp>
        <p:nvSpPr>
          <p:cNvPr id="12293" name="テキスト ボックス 3"/>
          <p:cNvSpPr txBox="1">
            <a:spLocks noChangeArrowheads="1"/>
          </p:cNvSpPr>
          <p:nvPr/>
        </p:nvSpPr>
        <p:spPr bwMode="auto">
          <a:xfrm>
            <a:off x="2928938" y="428604"/>
            <a:ext cx="1714500" cy="1169988"/>
          </a:xfrm>
          <a:prstGeom prst="rect">
            <a:avLst/>
          </a:prstGeom>
          <a:solidFill>
            <a:srgbClr val="FFFF00"/>
          </a:solidFill>
          <a:ln w="9525">
            <a:solidFill>
              <a:schemeClr val="tx1"/>
            </a:solidFill>
            <a:miter lim="800000"/>
            <a:headEnd/>
            <a:tailEnd/>
          </a:ln>
        </p:spPr>
        <p:txBody>
          <a:bodyPr>
            <a:spAutoFit/>
          </a:bodyPr>
          <a:lstStyle/>
          <a:p>
            <a:r>
              <a:rPr lang="ja-JP" altLang="en-US" sz="1400"/>
              <a:t>＜平均順位：男＞</a:t>
            </a:r>
            <a:endParaRPr lang="en-US" altLang="ja-JP" sz="1400"/>
          </a:p>
          <a:p>
            <a:r>
              <a:rPr lang="ja-JP" altLang="en-US" sz="1400"/>
              <a:t>１．肺</a:t>
            </a:r>
            <a:endParaRPr lang="en-US" altLang="ja-JP" sz="1400"/>
          </a:p>
          <a:p>
            <a:r>
              <a:rPr lang="ja-JP" altLang="en-US" sz="1400"/>
              <a:t>２．胃</a:t>
            </a:r>
            <a:endParaRPr lang="en-US" altLang="ja-JP" sz="1400"/>
          </a:p>
          <a:p>
            <a:r>
              <a:rPr lang="ja-JP" altLang="en-US" sz="1400"/>
              <a:t>３．大腸</a:t>
            </a:r>
            <a:endParaRPr lang="en-US" altLang="ja-JP" sz="1400"/>
          </a:p>
          <a:p>
            <a:r>
              <a:rPr lang="ja-JP" altLang="en-US" sz="1400"/>
              <a:t>４．肝臓</a:t>
            </a:r>
            <a:endParaRPr lang="en-US" altLang="ja-JP" sz="1400"/>
          </a:p>
        </p:txBody>
      </p:sp>
      <p:sp>
        <p:nvSpPr>
          <p:cNvPr id="12294" name="テキスト ボックス 3"/>
          <p:cNvSpPr txBox="1">
            <a:spLocks noChangeArrowheads="1"/>
          </p:cNvSpPr>
          <p:nvPr/>
        </p:nvSpPr>
        <p:spPr bwMode="auto">
          <a:xfrm>
            <a:off x="6929438" y="428625"/>
            <a:ext cx="1714500" cy="1600200"/>
          </a:xfrm>
          <a:prstGeom prst="rect">
            <a:avLst/>
          </a:prstGeom>
          <a:solidFill>
            <a:srgbClr val="FFFF00"/>
          </a:solidFill>
          <a:ln w="9525">
            <a:solidFill>
              <a:schemeClr val="tx1"/>
            </a:solidFill>
            <a:miter lim="800000"/>
            <a:headEnd/>
            <a:tailEnd/>
          </a:ln>
        </p:spPr>
        <p:txBody>
          <a:bodyPr>
            <a:spAutoFit/>
          </a:bodyPr>
          <a:lstStyle/>
          <a:p>
            <a:r>
              <a:rPr lang="ja-JP" altLang="en-US" sz="1400"/>
              <a:t>＜平均順位：女＞</a:t>
            </a:r>
            <a:endParaRPr lang="en-US" altLang="ja-JP" sz="1400"/>
          </a:p>
          <a:p>
            <a:r>
              <a:rPr lang="ja-JP" altLang="en-US" sz="1400"/>
              <a:t>１．乳房</a:t>
            </a:r>
            <a:endParaRPr lang="en-US" altLang="ja-JP" sz="1400"/>
          </a:p>
          <a:p>
            <a:r>
              <a:rPr lang="ja-JP" altLang="en-US" sz="1400"/>
              <a:t>２．胃</a:t>
            </a:r>
            <a:endParaRPr lang="en-US" altLang="ja-JP" sz="1400"/>
          </a:p>
          <a:p>
            <a:r>
              <a:rPr lang="ja-JP" altLang="en-US" sz="1400"/>
              <a:t>３．子宮・卵巣</a:t>
            </a:r>
            <a:endParaRPr lang="en-US" altLang="ja-JP" sz="1400"/>
          </a:p>
          <a:p>
            <a:r>
              <a:rPr lang="ja-JP" altLang="en-US" sz="1400"/>
              <a:t>４．大腸</a:t>
            </a:r>
            <a:endParaRPr lang="en-US" altLang="ja-JP" sz="1400"/>
          </a:p>
          <a:p>
            <a:r>
              <a:rPr lang="ja-JP" altLang="en-US" sz="1400"/>
              <a:t>５．肺</a:t>
            </a:r>
            <a:endParaRPr lang="en-US" altLang="ja-JP" sz="1400"/>
          </a:p>
          <a:p>
            <a:r>
              <a:rPr lang="ja-JP" altLang="en-US" sz="1400"/>
              <a:t>６．肝臓</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a:srcRect/>
          <a:stretch>
            <a:fillRect/>
          </a:stretch>
        </p:blipFill>
        <p:spPr bwMode="auto">
          <a:xfrm>
            <a:off x="4500562" y="1214438"/>
            <a:ext cx="3714777" cy="5464814"/>
          </a:xfrm>
          <a:prstGeom prst="rect">
            <a:avLst/>
          </a:prstGeom>
          <a:noFill/>
          <a:ln w="9525">
            <a:noFill/>
            <a:miter lim="800000"/>
            <a:headEnd/>
            <a:tailEnd/>
          </a:ln>
        </p:spPr>
      </p:pic>
      <p:pic>
        <p:nvPicPr>
          <p:cNvPr id="13315" name="Picture 2"/>
          <p:cNvPicPr>
            <a:picLocks noChangeAspect="1" noChangeArrowheads="1"/>
          </p:cNvPicPr>
          <p:nvPr/>
        </p:nvPicPr>
        <p:blipFill>
          <a:blip r:embed="rId4"/>
          <a:srcRect/>
          <a:stretch>
            <a:fillRect/>
          </a:stretch>
        </p:blipFill>
        <p:spPr bwMode="auto">
          <a:xfrm>
            <a:off x="785786" y="1214438"/>
            <a:ext cx="3714777" cy="5464814"/>
          </a:xfrm>
          <a:prstGeom prst="rect">
            <a:avLst/>
          </a:prstGeom>
          <a:noFill/>
          <a:ln w="9525">
            <a:noFill/>
            <a:miter lim="800000"/>
            <a:headEnd/>
            <a:tailEnd/>
          </a:ln>
        </p:spPr>
      </p:pic>
      <p:sp>
        <p:nvSpPr>
          <p:cNvPr id="13316" name="正方形/長方形 3"/>
          <p:cNvSpPr>
            <a:spLocks noChangeArrowheads="1"/>
          </p:cNvSpPr>
          <p:nvPr/>
        </p:nvSpPr>
        <p:spPr bwMode="auto">
          <a:xfrm>
            <a:off x="642938" y="214313"/>
            <a:ext cx="2638425" cy="369887"/>
          </a:xfrm>
          <a:prstGeom prst="rect">
            <a:avLst/>
          </a:prstGeom>
          <a:noFill/>
          <a:ln w="9525">
            <a:noFill/>
            <a:miter lim="800000"/>
            <a:headEnd/>
            <a:tailEnd/>
          </a:ln>
        </p:spPr>
        <p:txBody>
          <a:bodyPr wrap="none">
            <a:spAutoFit/>
          </a:bodyPr>
          <a:lstStyle/>
          <a:p>
            <a:r>
              <a:rPr lang="en-US" altLang="zh-TW" b="1"/>
              <a:t>【</a:t>
            </a:r>
            <a:r>
              <a:rPr lang="zh-TW" altLang="en-US" b="1"/>
              <a:t>部位別</a:t>
            </a:r>
            <a:r>
              <a:rPr lang="en-US" altLang="zh-TW" b="1"/>
              <a:t>5</a:t>
            </a:r>
            <a:r>
              <a:rPr lang="zh-TW" altLang="en-US" b="1"/>
              <a:t>年相対生存率</a:t>
            </a:r>
            <a:r>
              <a:rPr lang="en-US" altLang="zh-TW" b="1"/>
              <a:t>】</a:t>
            </a:r>
          </a:p>
        </p:txBody>
      </p:sp>
      <p:sp>
        <p:nvSpPr>
          <p:cNvPr id="13317" name="正方形/長方形 4"/>
          <p:cNvSpPr>
            <a:spLocks noChangeArrowheads="1"/>
          </p:cNvSpPr>
          <p:nvPr/>
        </p:nvSpPr>
        <p:spPr bwMode="auto">
          <a:xfrm>
            <a:off x="3286125" y="214313"/>
            <a:ext cx="4572000" cy="461962"/>
          </a:xfrm>
          <a:prstGeom prst="rect">
            <a:avLst/>
          </a:prstGeom>
          <a:noFill/>
          <a:ln w="9525">
            <a:noFill/>
            <a:miter lim="800000"/>
            <a:headEnd/>
            <a:tailEnd/>
          </a:ln>
        </p:spPr>
        <p:txBody>
          <a:bodyPr>
            <a:spAutoFit/>
          </a:bodyPr>
          <a:lstStyle/>
          <a:p>
            <a:r>
              <a:rPr lang="en-US" altLang="ja-JP" sz="1200">
                <a:hlinkClick r:id="rId5"/>
              </a:rPr>
              <a:t>http://ganjoho.ncc.go.jp/pro/statistics/gdb_survive.html?1#Graph</a:t>
            </a:r>
            <a:endParaRPr lang="en-US" altLang="ja-JP" sz="1200"/>
          </a:p>
          <a:p>
            <a:r>
              <a:rPr lang="ja-JP" altLang="en-US" sz="1200"/>
              <a:t>国立がんセンター　がん情報サービスより</a:t>
            </a:r>
          </a:p>
        </p:txBody>
      </p:sp>
      <p:sp>
        <p:nvSpPr>
          <p:cNvPr id="13318" name="テキスト ボックス 5"/>
          <p:cNvSpPr txBox="1">
            <a:spLocks noChangeArrowheads="1"/>
          </p:cNvSpPr>
          <p:nvPr/>
        </p:nvSpPr>
        <p:spPr bwMode="auto">
          <a:xfrm>
            <a:off x="500034" y="714375"/>
            <a:ext cx="8143932" cy="584775"/>
          </a:xfrm>
          <a:prstGeom prst="rect">
            <a:avLst/>
          </a:prstGeom>
          <a:noFill/>
          <a:ln w="9525">
            <a:solidFill>
              <a:schemeClr val="tx1"/>
            </a:solidFill>
            <a:miter lim="800000"/>
            <a:headEnd/>
            <a:tailEnd/>
          </a:ln>
        </p:spPr>
        <p:txBody>
          <a:bodyPr wrap="square">
            <a:spAutoFit/>
          </a:bodyPr>
          <a:lstStyle/>
          <a:p>
            <a:r>
              <a:rPr lang="ja-JP" altLang="en-US" sz="1600"/>
              <a:t>・男性（生存率の高いがん対策）　　１．大腸がん　２．胃がん　</a:t>
            </a:r>
            <a:endParaRPr lang="en-US" altLang="ja-JP" sz="1600"/>
          </a:p>
          <a:p>
            <a:r>
              <a:rPr lang="ja-JP" altLang="en-US" sz="1600"/>
              <a:t>・女性（生存率の高いがん対策）　　１．乳がん　２．大腸がん　３．子宮がん　４．胃がん　</a:t>
            </a:r>
            <a:endParaRPr lang="en-US" altLang="ja-JP" sz="1600"/>
          </a:p>
        </p:txBody>
      </p:sp>
      <p:sp>
        <p:nvSpPr>
          <p:cNvPr id="7" name="スライド番号プレースホルダ 6"/>
          <p:cNvSpPr>
            <a:spLocks noGrp="1"/>
          </p:cNvSpPr>
          <p:nvPr>
            <p:ph type="sldNum" sz="quarter" idx="12"/>
          </p:nvPr>
        </p:nvSpPr>
        <p:spPr/>
        <p:txBody>
          <a:bodyPr/>
          <a:lstStyle/>
          <a:p>
            <a:pPr>
              <a:defRPr/>
            </a:pPr>
            <a:fld id="{9363461F-B328-4D0C-9CCC-7C8BBD960261}" type="slidenum">
              <a:rPr lang="ja-JP" altLang="en-US" smtClean="0"/>
              <a:pPr>
                <a:defRPr/>
              </a:pPr>
              <a:t>23</a:t>
            </a:fld>
            <a:endParaRPr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srcRect/>
          <a:stretch>
            <a:fillRect/>
          </a:stretch>
        </p:blipFill>
        <p:spPr bwMode="auto">
          <a:xfrm>
            <a:off x="4643438" y="118271"/>
            <a:ext cx="3857652" cy="4833165"/>
          </a:xfrm>
          <a:prstGeom prst="rect">
            <a:avLst/>
          </a:prstGeom>
          <a:noFill/>
          <a:ln w="9525">
            <a:noFill/>
            <a:miter lim="800000"/>
            <a:headEnd/>
            <a:tailEnd/>
          </a:ln>
        </p:spPr>
      </p:pic>
      <p:pic>
        <p:nvPicPr>
          <p:cNvPr id="14339" name="Picture 2"/>
          <p:cNvPicPr>
            <a:picLocks noChangeAspect="1" noChangeArrowheads="1"/>
          </p:cNvPicPr>
          <p:nvPr/>
        </p:nvPicPr>
        <p:blipFill>
          <a:blip r:embed="rId4"/>
          <a:srcRect/>
          <a:stretch>
            <a:fillRect/>
          </a:stretch>
        </p:blipFill>
        <p:spPr bwMode="auto">
          <a:xfrm>
            <a:off x="785786" y="118271"/>
            <a:ext cx="3857652" cy="4833165"/>
          </a:xfrm>
          <a:prstGeom prst="rect">
            <a:avLst/>
          </a:prstGeom>
          <a:noFill/>
          <a:ln w="9525">
            <a:noFill/>
            <a:miter lim="800000"/>
            <a:headEnd/>
            <a:tailEnd/>
          </a:ln>
        </p:spPr>
      </p:pic>
      <p:sp>
        <p:nvSpPr>
          <p:cNvPr id="4" name="スライド番号プレースホルダ 3"/>
          <p:cNvSpPr>
            <a:spLocks noGrp="1"/>
          </p:cNvSpPr>
          <p:nvPr>
            <p:ph type="sldNum" sz="quarter" idx="12"/>
          </p:nvPr>
        </p:nvSpPr>
        <p:spPr/>
        <p:txBody>
          <a:bodyPr/>
          <a:lstStyle/>
          <a:p>
            <a:pPr>
              <a:defRPr/>
            </a:pPr>
            <a:fld id="{B7465877-96C9-4B27-99A7-A0A01D0EC57E}" type="slidenum">
              <a:rPr lang="ja-JP" altLang="en-US" smtClean="0"/>
              <a:pPr>
                <a:defRPr/>
              </a:pPr>
              <a:t>24</a:t>
            </a:fld>
            <a:endParaRPr lang="ja-JP" altLang="en-US" dirty="0"/>
          </a:p>
        </p:txBody>
      </p:sp>
      <p:sp>
        <p:nvSpPr>
          <p:cNvPr id="14341" name="テキスト ボックス 5"/>
          <p:cNvSpPr txBox="1">
            <a:spLocks noChangeArrowheads="1"/>
          </p:cNvSpPr>
          <p:nvPr/>
        </p:nvSpPr>
        <p:spPr bwMode="auto">
          <a:xfrm>
            <a:off x="1428751" y="4970486"/>
            <a:ext cx="3214687" cy="1600200"/>
          </a:xfrm>
          <a:prstGeom prst="rect">
            <a:avLst/>
          </a:prstGeom>
          <a:solidFill>
            <a:schemeClr val="bg2"/>
          </a:solidFill>
          <a:ln w="9525">
            <a:solidFill>
              <a:schemeClr val="tx1"/>
            </a:solidFill>
            <a:miter lim="800000"/>
            <a:headEnd/>
            <a:tailEnd/>
          </a:ln>
        </p:spPr>
        <p:txBody>
          <a:bodyPr>
            <a:spAutoFit/>
          </a:bodyPr>
          <a:lstStyle/>
          <a:p>
            <a:r>
              <a:rPr lang="ja-JP" altLang="en-US" sz="1400" dirty="0"/>
              <a:t>罹患率から考える対策</a:t>
            </a:r>
            <a:endParaRPr lang="en-US" altLang="ja-JP" sz="1400" dirty="0"/>
          </a:p>
          <a:p>
            <a:r>
              <a:rPr lang="ja-JP" altLang="en-US" sz="1400" dirty="0"/>
              <a:t>＜男性のがん対策＞</a:t>
            </a:r>
            <a:endParaRPr lang="en-US" altLang="ja-JP" sz="1400" dirty="0"/>
          </a:p>
          <a:p>
            <a:r>
              <a:rPr lang="ja-JP" altLang="en-US" sz="1400" b="1" dirty="0">
                <a:solidFill>
                  <a:srgbClr val="0000FF"/>
                </a:solidFill>
              </a:rPr>
              <a:t>１．胃　　→　対策すべき</a:t>
            </a:r>
            <a:endParaRPr lang="en-US" altLang="ja-JP" sz="1400" b="1" dirty="0">
              <a:solidFill>
                <a:srgbClr val="0000FF"/>
              </a:solidFill>
            </a:endParaRPr>
          </a:p>
          <a:p>
            <a:r>
              <a:rPr lang="ja-JP" altLang="en-US" sz="1400" b="1" dirty="0">
                <a:solidFill>
                  <a:srgbClr val="0000FF"/>
                </a:solidFill>
              </a:rPr>
              <a:t>２．大腸　→　対策すべき</a:t>
            </a:r>
            <a:endParaRPr lang="en-US" altLang="ja-JP" sz="1400" b="1" dirty="0">
              <a:solidFill>
                <a:srgbClr val="0000FF"/>
              </a:solidFill>
            </a:endParaRPr>
          </a:p>
          <a:p>
            <a:r>
              <a:rPr lang="ja-JP" altLang="en-US" sz="1400" dirty="0"/>
              <a:t>３．肺　→　有効性無し（</a:t>
            </a:r>
            <a:r>
              <a:rPr lang="en-US" altLang="ja-JP" sz="1400" dirty="0"/>
              <a:t>5</a:t>
            </a:r>
            <a:r>
              <a:rPr lang="ja-JP" altLang="en-US" sz="1400" dirty="0"/>
              <a:t>生率も悪い）</a:t>
            </a:r>
            <a:endParaRPr lang="en-US" altLang="ja-JP" sz="1400" dirty="0"/>
          </a:p>
          <a:p>
            <a:r>
              <a:rPr lang="ja-JP" altLang="en-US" sz="1400" dirty="0"/>
              <a:t>４．肝臓　→　保因者のみの適応へ</a:t>
            </a:r>
            <a:endParaRPr lang="en-US" altLang="ja-JP" sz="1400" dirty="0"/>
          </a:p>
          <a:p>
            <a:r>
              <a:rPr lang="ja-JP" altLang="en-US" sz="1400" b="1" dirty="0">
                <a:solidFill>
                  <a:srgbClr val="0000FF"/>
                </a:solidFill>
              </a:rPr>
              <a:t>５．前立腺　→　対策すべし</a:t>
            </a:r>
          </a:p>
        </p:txBody>
      </p:sp>
      <p:sp>
        <p:nvSpPr>
          <p:cNvPr id="14342" name="テキスト ボックス 6"/>
          <p:cNvSpPr txBox="1">
            <a:spLocks noChangeArrowheads="1"/>
          </p:cNvSpPr>
          <p:nvPr/>
        </p:nvSpPr>
        <p:spPr bwMode="auto">
          <a:xfrm>
            <a:off x="4643438" y="4970486"/>
            <a:ext cx="3214687" cy="1816100"/>
          </a:xfrm>
          <a:prstGeom prst="rect">
            <a:avLst/>
          </a:prstGeom>
          <a:solidFill>
            <a:schemeClr val="bg2"/>
          </a:solidFill>
          <a:ln w="9525">
            <a:solidFill>
              <a:schemeClr val="tx1"/>
            </a:solidFill>
            <a:miter lim="800000"/>
            <a:headEnd/>
            <a:tailEnd/>
          </a:ln>
        </p:spPr>
        <p:txBody>
          <a:bodyPr>
            <a:spAutoFit/>
          </a:bodyPr>
          <a:lstStyle/>
          <a:p>
            <a:r>
              <a:rPr lang="ja-JP" altLang="en-US" sz="1400" dirty="0"/>
              <a:t>罹患率から考える対策</a:t>
            </a:r>
            <a:endParaRPr lang="en-US" altLang="ja-JP" sz="1400" dirty="0"/>
          </a:p>
          <a:p>
            <a:r>
              <a:rPr lang="ja-JP" altLang="en-US" sz="1400" dirty="0"/>
              <a:t>＜女性のがん対策＞</a:t>
            </a:r>
            <a:endParaRPr lang="en-US" altLang="ja-JP" sz="1400" dirty="0"/>
          </a:p>
          <a:p>
            <a:r>
              <a:rPr lang="ja-JP" altLang="en-US" sz="1400" b="1" dirty="0">
                <a:solidFill>
                  <a:srgbClr val="0000FF"/>
                </a:solidFill>
              </a:rPr>
              <a:t>１．乳房　→　対策すべき</a:t>
            </a:r>
            <a:endParaRPr lang="en-US" altLang="ja-JP" sz="1400" b="1" dirty="0">
              <a:solidFill>
                <a:srgbClr val="0000FF"/>
              </a:solidFill>
            </a:endParaRPr>
          </a:p>
          <a:p>
            <a:r>
              <a:rPr lang="ja-JP" altLang="en-US" sz="1400" b="1" dirty="0">
                <a:solidFill>
                  <a:srgbClr val="0000FF"/>
                </a:solidFill>
              </a:rPr>
              <a:t>２．胃　→　対策すべき</a:t>
            </a:r>
            <a:endParaRPr lang="en-US" altLang="ja-JP" sz="1400" b="1" dirty="0">
              <a:solidFill>
                <a:srgbClr val="0000FF"/>
              </a:solidFill>
            </a:endParaRPr>
          </a:p>
          <a:p>
            <a:r>
              <a:rPr lang="ja-JP" altLang="en-US" sz="1400" b="1" dirty="0">
                <a:solidFill>
                  <a:srgbClr val="0000FF"/>
                </a:solidFill>
              </a:rPr>
              <a:t>３．大腸　→　対策すべき</a:t>
            </a:r>
            <a:endParaRPr lang="en-US" altLang="ja-JP" sz="1400" b="1" dirty="0">
              <a:solidFill>
                <a:srgbClr val="0000FF"/>
              </a:solidFill>
            </a:endParaRPr>
          </a:p>
          <a:p>
            <a:r>
              <a:rPr lang="ja-JP" altLang="en-US" sz="1400" dirty="0"/>
              <a:t>４．肺　→　有効性無し（</a:t>
            </a:r>
            <a:r>
              <a:rPr lang="en-US" altLang="ja-JP" sz="1400" dirty="0"/>
              <a:t>5</a:t>
            </a:r>
            <a:r>
              <a:rPr lang="ja-JP" altLang="en-US" sz="1400" dirty="0"/>
              <a:t>生率も悪い）</a:t>
            </a:r>
            <a:endParaRPr lang="en-US" altLang="ja-JP" sz="1400" dirty="0"/>
          </a:p>
          <a:p>
            <a:r>
              <a:rPr lang="ja-JP" altLang="en-US" sz="1400" dirty="0"/>
              <a:t>５．肝臓　→　保因者のみの適応へ</a:t>
            </a:r>
            <a:endParaRPr lang="en-US" altLang="ja-JP" sz="1400" dirty="0"/>
          </a:p>
          <a:p>
            <a:r>
              <a:rPr lang="ja-JP" altLang="en-US" sz="1400" b="1" dirty="0">
                <a:solidFill>
                  <a:srgbClr val="0000FF"/>
                </a:solidFill>
              </a:rPr>
              <a:t>６．子宮　→　対策すべし</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FCA6ECBD-7C9C-4ADA-9E6F-8BF3FBBFC29E}" type="slidenum">
              <a:rPr lang="ja-JP" altLang="en-US" smtClean="0"/>
              <a:pPr>
                <a:defRPr/>
              </a:pPr>
              <a:t>25</a:t>
            </a:fld>
            <a:endParaRPr lang="ja-JP" altLang="en-US" dirty="0"/>
          </a:p>
        </p:txBody>
      </p:sp>
      <p:sp>
        <p:nvSpPr>
          <p:cNvPr id="5" name="メモ 4"/>
          <p:cNvSpPr/>
          <p:nvPr/>
        </p:nvSpPr>
        <p:spPr>
          <a:xfrm>
            <a:off x="1071538" y="285728"/>
            <a:ext cx="3000396" cy="1785950"/>
          </a:xfrm>
          <a:prstGeom prst="foldedCorner">
            <a:avLst/>
          </a:prstGeom>
          <a:ln/>
          <a:effectLst>
            <a:outerShdw blurRad="76200" dir="18900000" sy="23000" kx="-1200000" algn="bl"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b="1" dirty="0" smtClean="0">
                <a:solidFill>
                  <a:schemeClr val="tx1"/>
                </a:solidFill>
              </a:rPr>
              <a:t>自分の位置を</a:t>
            </a:r>
            <a:endParaRPr kumimoji="1" lang="en-US" altLang="ja-JP" sz="2400" b="1" dirty="0" smtClean="0">
              <a:solidFill>
                <a:schemeClr val="tx1"/>
              </a:solidFill>
            </a:endParaRPr>
          </a:p>
          <a:p>
            <a:pPr algn="ctr"/>
            <a:r>
              <a:rPr kumimoji="1" lang="ja-JP" altLang="en-US" sz="2400" b="1" dirty="0" smtClean="0">
                <a:solidFill>
                  <a:schemeClr val="tx1"/>
                </a:solidFill>
              </a:rPr>
              <a:t>確認すること</a:t>
            </a:r>
            <a:endParaRPr kumimoji="1" lang="en-US" altLang="ja-JP" sz="2400" b="1" dirty="0" smtClean="0">
              <a:solidFill>
                <a:schemeClr val="tx1"/>
              </a:solidFill>
            </a:endParaRPr>
          </a:p>
          <a:p>
            <a:pPr algn="ctr"/>
            <a:r>
              <a:rPr lang="ja-JP" altLang="en-US" sz="2800" b="1" dirty="0" smtClean="0">
                <a:solidFill>
                  <a:schemeClr val="bg1"/>
                </a:solidFill>
                <a:effectLst>
                  <a:outerShdw blurRad="38100" dist="38100" dir="2700000" algn="tl">
                    <a:srgbClr val="000000">
                      <a:alpha val="43137"/>
                    </a:srgbClr>
                  </a:outerShdw>
                </a:effectLst>
              </a:rPr>
              <a:t>－現在の確認－</a:t>
            </a:r>
            <a:endParaRPr kumimoji="1" lang="ja-JP" altLang="en-US" sz="2800" b="1" dirty="0" smtClean="0">
              <a:solidFill>
                <a:schemeClr val="bg1"/>
              </a:solidFill>
              <a:effectLst>
                <a:outerShdw blurRad="38100" dist="38100" dir="2700000" algn="tl">
                  <a:srgbClr val="000000">
                    <a:alpha val="43137"/>
                  </a:srgbClr>
                </a:outerShdw>
              </a:effectLst>
            </a:endParaRPr>
          </a:p>
        </p:txBody>
      </p:sp>
      <p:sp>
        <p:nvSpPr>
          <p:cNvPr id="6" name="メモ 5"/>
          <p:cNvSpPr/>
          <p:nvPr/>
        </p:nvSpPr>
        <p:spPr>
          <a:xfrm>
            <a:off x="5786446" y="285728"/>
            <a:ext cx="3000396" cy="1785950"/>
          </a:xfrm>
          <a:prstGeom prst="foldedCorner">
            <a:avLst/>
          </a:prstGeom>
          <a:ln/>
          <a:effectLst>
            <a:outerShdw blurRad="76200" dir="18900000" sy="23000" kx="-12000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400" b="1" dirty="0" smtClean="0">
                <a:solidFill>
                  <a:schemeClr val="tx1"/>
                </a:solidFill>
              </a:rPr>
              <a:t>今の位置から未来の自分を投影すること</a:t>
            </a:r>
            <a:endParaRPr kumimoji="1" lang="en-US" altLang="ja-JP" sz="2400" b="1" dirty="0" smtClean="0">
              <a:solidFill>
                <a:schemeClr val="tx1"/>
              </a:solidFill>
            </a:endParaRPr>
          </a:p>
          <a:p>
            <a:pPr algn="ctr"/>
            <a:r>
              <a:rPr lang="ja-JP" altLang="en-US" sz="2800" b="1" dirty="0" smtClean="0">
                <a:solidFill>
                  <a:schemeClr val="bg1"/>
                </a:solidFill>
                <a:effectLst>
                  <a:outerShdw blurRad="38100" dist="38100" dir="2700000" algn="tl">
                    <a:srgbClr val="000000">
                      <a:alpha val="43137"/>
                    </a:srgbClr>
                  </a:outerShdw>
                </a:effectLst>
              </a:rPr>
              <a:t>－未来の展望－</a:t>
            </a:r>
            <a:endParaRPr kumimoji="1" lang="ja-JP" altLang="en-US" sz="2800" b="1" dirty="0" smtClean="0">
              <a:solidFill>
                <a:schemeClr val="bg1"/>
              </a:solidFill>
              <a:effectLst>
                <a:outerShdw blurRad="38100" dist="38100" dir="2700000" algn="tl">
                  <a:srgbClr val="000000">
                    <a:alpha val="43137"/>
                  </a:srgbClr>
                </a:outerShdw>
              </a:effectLst>
            </a:endParaRPr>
          </a:p>
        </p:txBody>
      </p:sp>
      <p:sp>
        <p:nvSpPr>
          <p:cNvPr id="7" name="テキスト ボックス 6"/>
          <p:cNvSpPr txBox="1"/>
          <p:nvPr/>
        </p:nvSpPr>
        <p:spPr>
          <a:xfrm>
            <a:off x="4214810" y="2571744"/>
            <a:ext cx="1571636" cy="1015663"/>
          </a:xfrm>
          <a:prstGeom prst="rect">
            <a:avLst/>
          </a:prstGeom>
          <a:noFill/>
        </p:spPr>
        <p:txBody>
          <a:bodyPr wrap="square" rtlCol="0">
            <a:spAutoFit/>
          </a:bodyPr>
          <a:lstStyle/>
          <a:p>
            <a:r>
              <a:rPr kumimoji="1" lang="ja-JP" altLang="en-US" sz="6000" b="1" dirty="0" smtClean="0"/>
              <a:t>＋</a:t>
            </a:r>
            <a:endParaRPr kumimoji="1" lang="ja-JP" altLang="en-US" sz="6000" b="1" dirty="0"/>
          </a:p>
        </p:txBody>
      </p:sp>
      <p:pic>
        <p:nvPicPr>
          <p:cNvPr id="2054" name="Picture 6"/>
          <p:cNvPicPr>
            <a:picLocks noChangeAspect="1" noChangeArrowheads="1"/>
          </p:cNvPicPr>
          <p:nvPr/>
        </p:nvPicPr>
        <p:blipFill>
          <a:blip r:embed="rId3"/>
          <a:srcRect/>
          <a:stretch>
            <a:fillRect/>
          </a:stretch>
        </p:blipFill>
        <p:spPr bwMode="auto">
          <a:xfrm>
            <a:off x="6000760" y="3929066"/>
            <a:ext cx="1393825" cy="1760537"/>
          </a:xfrm>
          <a:prstGeom prst="rect">
            <a:avLst/>
          </a:prstGeom>
          <a:noFill/>
          <a:ln w="9525">
            <a:noFill/>
            <a:miter lim="800000"/>
            <a:headEnd/>
            <a:tailEnd/>
          </a:ln>
          <a:effectLst/>
        </p:spPr>
      </p:pic>
      <p:sp>
        <p:nvSpPr>
          <p:cNvPr id="3" name="ホームベース 2"/>
          <p:cNvSpPr/>
          <p:nvPr/>
        </p:nvSpPr>
        <p:spPr>
          <a:xfrm>
            <a:off x="785786" y="2214554"/>
            <a:ext cx="3214710" cy="1714512"/>
          </a:xfrm>
          <a:prstGeom prst="homePlate">
            <a:avLst/>
          </a:prstGeom>
          <a:ln/>
          <a:effectLst>
            <a:outerShdw blurRad="76200" dir="18900000" sy="23000" kx="-1200000" algn="bl"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3600" u="sng" dirty="0" smtClean="0">
                <a:solidFill>
                  <a:schemeClr val="tx1"/>
                </a:solidFill>
              </a:rPr>
              <a:t>測ること</a:t>
            </a:r>
          </a:p>
        </p:txBody>
      </p:sp>
      <p:sp>
        <p:nvSpPr>
          <p:cNvPr id="4" name="ホームベース 3"/>
          <p:cNvSpPr/>
          <p:nvPr/>
        </p:nvSpPr>
        <p:spPr>
          <a:xfrm>
            <a:off x="5500694" y="2214554"/>
            <a:ext cx="3214710" cy="1714512"/>
          </a:xfrm>
          <a:prstGeom prst="homePlate">
            <a:avLst/>
          </a:prstGeom>
          <a:ln/>
          <a:effectLst>
            <a:outerShdw blurRad="76200" dir="18900000" sy="23000" kx="-12000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3600" u="sng" dirty="0" smtClean="0">
                <a:solidFill>
                  <a:schemeClr val="tx1"/>
                </a:solidFill>
              </a:rPr>
              <a:t>記録すること</a:t>
            </a:r>
            <a:endParaRPr kumimoji="1" lang="ja-JP" altLang="en-US" sz="3600" u="sng" dirty="0" smtClean="0">
              <a:solidFill>
                <a:schemeClr val="tx1"/>
              </a:solidFill>
            </a:endParaRPr>
          </a:p>
        </p:txBody>
      </p:sp>
      <p:pic>
        <p:nvPicPr>
          <p:cNvPr id="11" name="Picture 2"/>
          <p:cNvPicPr>
            <a:picLocks noChangeAspect="1" noChangeArrowheads="1"/>
          </p:cNvPicPr>
          <p:nvPr/>
        </p:nvPicPr>
        <p:blipFill>
          <a:blip r:embed="rId4"/>
          <a:srcRect/>
          <a:stretch>
            <a:fillRect/>
          </a:stretch>
        </p:blipFill>
        <p:spPr bwMode="auto">
          <a:xfrm>
            <a:off x="142844" y="4143380"/>
            <a:ext cx="5019021" cy="1637925"/>
          </a:xfrm>
          <a:prstGeom prst="rect">
            <a:avLst/>
          </a:prstGeom>
          <a:noFill/>
          <a:ln w="9525">
            <a:noFill/>
            <a:miter lim="800000"/>
            <a:headEnd/>
            <a:tailEnd/>
          </a:ln>
          <a:effectLst/>
        </p:spPr>
      </p:pic>
      <p:pic>
        <p:nvPicPr>
          <p:cNvPr id="12" name="Picture 5"/>
          <p:cNvPicPr>
            <a:picLocks noChangeAspect="1" noChangeArrowheads="1"/>
          </p:cNvPicPr>
          <p:nvPr/>
        </p:nvPicPr>
        <p:blipFill>
          <a:blip r:embed="rId5"/>
          <a:srcRect/>
          <a:stretch>
            <a:fillRect/>
          </a:stretch>
        </p:blipFill>
        <p:spPr bwMode="auto">
          <a:xfrm>
            <a:off x="1214414" y="5286388"/>
            <a:ext cx="1331578" cy="953582"/>
          </a:xfrm>
          <a:prstGeom prst="rect">
            <a:avLst/>
          </a:prstGeom>
          <a:noFill/>
          <a:ln w="9525">
            <a:noFill/>
            <a:miter lim="800000"/>
            <a:headEnd/>
            <a:tailEnd/>
          </a:ln>
          <a:effectLst/>
        </p:spPr>
      </p:pic>
      <p:sp>
        <p:nvSpPr>
          <p:cNvPr id="13" name="角丸四角形 12"/>
          <p:cNvSpPr/>
          <p:nvPr/>
        </p:nvSpPr>
        <p:spPr>
          <a:xfrm>
            <a:off x="2143108" y="571480"/>
            <a:ext cx="4786346" cy="2071702"/>
          </a:xfrm>
          <a:prstGeom prst="roundRect">
            <a:avLst/>
          </a:prstGeom>
          <a:solidFill>
            <a:srgbClr val="FF0000"/>
          </a:solidFill>
          <a:ln>
            <a:solidFill>
              <a:schemeClr val="tx1"/>
            </a:solidFill>
          </a:ln>
          <a:effectLst>
            <a:outerShdw blurRad="76200" dir="18900000" sy="23000" kx="-1200000" algn="bl" rotWithShape="0">
              <a:prstClr val="black">
                <a:alpha val="2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bg1"/>
                </a:solidFill>
                <a:effectLst>
                  <a:outerShdw blurRad="38100" dist="38100" dir="2700000" algn="tl">
                    <a:srgbClr val="000000">
                      <a:alpha val="43137"/>
                    </a:srgbClr>
                  </a:outerShdw>
                </a:effectLst>
              </a:rPr>
              <a:t>健康的な</a:t>
            </a:r>
            <a:endParaRPr kumimoji="1" lang="en-US" altLang="ja-JP" sz="3600" dirty="0" smtClean="0">
              <a:solidFill>
                <a:schemeClr val="bg1"/>
              </a:solidFill>
              <a:effectLst>
                <a:outerShdw blurRad="38100" dist="38100" dir="2700000" algn="tl">
                  <a:srgbClr val="000000">
                    <a:alpha val="43137"/>
                  </a:srgbClr>
                </a:outerShdw>
              </a:effectLst>
            </a:endParaRPr>
          </a:p>
          <a:p>
            <a:pPr algn="ctr"/>
            <a:r>
              <a:rPr kumimoji="1" lang="ja-JP" altLang="en-US" sz="3600" dirty="0" smtClean="0">
                <a:solidFill>
                  <a:schemeClr val="bg1"/>
                </a:solidFill>
                <a:effectLst>
                  <a:outerShdw blurRad="38100" dist="38100" dir="2700000" algn="tl">
                    <a:srgbClr val="000000">
                      <a:alpha val="43137"/>
                    </a:srgbClr>
                  </a:outerShdw>
                </a:effectLst>
              </a:rPr>
              <a:t>生活習慣に努めること</a:t>
            </a:r>
            <a:endParaRPr kumimoji="1" lang="en-US" altLang="ja-JP" sz="3600" dirty="0" smtClean="0">
              <a:solidFill>
                <a:schemeClr val="bg1"/>
              </a:solidFill>
              <a:effectLst>
                <a:outerShdw blurRad="38100" dist="38100" dir="2700000" algn="tl">
                  <a:srgbClr val="000000">
                    <a:alpha val="43137"/>
                  </a:srgbClr>
                </a:outerShdw>
              </a:effectLst>
            </a:endParaRPr>
          </a:p>
          <a:p>
            <a:pPr algn="ctr"/>
            <a:r>
              <a:rPr lang="ja-JP" altLang="en-US" sz="2400" b="1" dirty="0" smtClean="0">
                <a:solidFill>
                  <a:srgbClr val="0000FF"/>
                </a:solidFill>
                <a:effectLst>
                  <a:outerShdw blurRad="38100" dist="38100" dir="2700000" algn="tl">
                    <a:srgbClr val="000000">
                      <a:alpha val="43137"/>
                    </a:srgbClr>
                  </a:outerShdw>
                </a:effectLst>
              </a:rPr>
              <a:t>（参考：ブレスローの７つの習慣）</a:t>
            </a:r>
            <a:endParaRPr kumimoji="1" lang="ja-JP" altLang="en-US" sz="2400" b="1" dirty="0" smtClean="0">
              <a:solidFill>
                <a:srgbClr val="0000FF"/>
              </a:solidFill>
              <a:effectLst>
                <a:outerShdw blurRad="38100" dist="38100" dir="2700000" algn="tl">
                  <a:srgbClr val="000000">
                    <a:alpha val="43137"/>
                  </a:srgbClr>
                </a:outerShdw>
              </a:effectLst>
            </a:endParaRPr>
          </a:p>
        </p:txBody>
      </p:sp>
      <p:sp>
        <p:nvSpPr>
          <p:cNvPr id="14" name="テキスト ボックス 13"/>
          <p:cNvSpPr txBox="1"/>
          <p:nvPr/>
        </p:nvSpPr>
        <p:spPr>
          <a:xfrm>
            <a:off x="642910" y="6000768"/>
            <a:ext cx="3357586" cy="523220"/>
          </a:xfrm>
          <a:prstGeom prst="rect">
            <a:avLst/>
          </a:prstGeom>
          <a:solidFill>
            <a:schemeClr val="bg1"/>
          </a:solidFill>
          <a:ln w="28575">
            <a:solidFill>
              <a:schemeClr val="tx1"/>
            </a:solidFill>
          </a:ln>
        </p:spPr>
        <p:txBody>
          <a:bodyPr wrap="square" rtlCol="0">
            <a:spAutoFit/>
          </a:bodyPr>
          <a:lstStyle/>
          <a:p>
            <a:pPr algn="ctr"/>
            <a:r>
              <a:rPr kumimoji="1" lang="ja-JP" altLang="en-US" sz="2800" dirty="0" smtClean="0"/>
              <a:t>「がん」の検診も！</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250" autoRev="1" fill="hold">
                                          <p:stCondLst>
                                            <p:cond delay="0"/>
                                          </p:stCondLst>
                                        </p:cTn>
                                        <p:tgtEl>
                                          <p:spTgt spid="13"/>
                                        </p:tgtEl>
                                        <p:attrNameLst>
                                          <p:attrName>ppt_w</p:attrName>
                                        </p:attrNameLst>
                                      </p:cBhvr>
                                    </p:anim>
                                    <p:anim by="(#ppt_w*0.50)" calcmode="lin" valueType="num">
                                      <p:cBhvr>
                                        <p:cTn id="8" dur="250" decel="50000" autoRev="1" fill="hold">
                                          <p:stCondLst>
                                            <p:cond delay="0"/>
                                          </p:stCondLst>
                                        </p:cTn>
                                        <p:tgtEl>
                                          <p:spTgt spid="13"/>
                                        </p:tgtEl>
                                        <p:attrNameLst>
                                          <p:attrName>ppt_x</p:attrName>
                                        </p:attrNameLst>
                                      </p:cBhvr>
                                    </p:anim>
                                    <p:anim from="(-#ppt_h/2)" to="(#ppt_y)" calcmode="lin" valueType="num">
                                      <p:cBhvr>
                                        <p:cTn id="9" dur="500" fill="hold">
                                          <p:stCondLst>
                                            <p:cond delay="0"/>
                                          </p:stCondLst>
                                        </p:cTn>
                                        <p:tgtEl>
                                          <p:spTgt spid="13"/>
                                        </p:tgtEl>
                                        <p:attrNameLst>
                                          <p:attrName>ppt_y</p:attrName>
                                        </p:attrNameLst>
                                      </p:cBhvr>
                                    </p:anim>
                                    <p:animRot by="21600000">
                                      <p:cBhvr>
                                        <p:cTn id="10" dur="5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8"/>
          <p:cNvGrpSpPr>
            <a:grpSpLocks/>
          </p:cNvGrpSpPr>
          <p:nvPr/>
        </p:nvGrpSpPr>
        <p:grpSpPr bwMode="auto">
          <a:xfrm>
            <a:off x="2928938" y="500063"/>
            <a:ext cx="5929312" cy="6357937"/>
            <a:chOff x="340" y="516"/>
            <a:chExt cx="3130" cy="3731"/>
          </a:xfrm>
        </p:grpSpPr>
        <p:pic>
          <p:nvPicPr>
            <p:cNvPr id="15365" name="Picture 9"/>
            <p:cNvPicPr>
              <a:picLocks noChangeAspect="1" noChangeArrowheads="1"/>
            </p:cNvPicPr>
            <p:nvPr/>
          </p:nvPicPr>
          <p:blipFill>
            <a:blip r:embed="rId3"/>
            <a:srcRect/>
            <a:stretch>
              <a:fillRect/>
            </a:stretch>
          </p:blipFill>
          <p:spPr bwMode="auto">
            <a:xfrm>
              <a:off x="340" y="516"/>
              <a:ext cx="3130" cy="3731"/>
            </a:xfrm>
            <a:prstGeom prst="rect">
              <a:avLst/>
            </a:prstGeom>
            <a:noFill/>
            <a:ln w="9525">
              <a:noFill/>
              <a:miter lim="800000"/>
              <a:headEnd/>
              <a:tailEnd/>
            </a:ln>
          </p:spPr>
        </p:pic>
        <p:sp>
          <p:nvSpPr>
            <p:cNvPr id="15366" name="Line 10"/>
            <p:cNvSpPr>
              <a:spLocks noChangeShapeType="1"/>
            </p:cNvSpPr>
            <p:nvPr/>
          </p:nvSpPr>
          <p:spPr bwMode="auto">
            <a:xfrm>
              <a:off x="884" y="2478"/>
              <a:ext cx="545" cy="181"/>
            </a:xfrm>
            <a:prstGeom prst="line">
              <a:avLst/>
            </a:prstGeom>
            <a:noFill/>
            <a:ln w="9525">
              <a:solidFill>
                <a:schemeClr val="tx1"/>
              </a:solidFill>
              <a:round/>
              <a:headEnd/>
              <a:tailEnd/>
            </a:ln>
          </p:spPr>
          <p:txBody>
            <a:bodyPr/>
            <a:lstStyle/>
            <a:p>
              <a:endParaRPr lang="ja-JP" altLang="en-US"/>
            </a:p>
          </p:txBody>
        </p:sp>
        <p:sp>
          <p:nvSpPr>
            <p:cNvPr id="15367" name="Line 11"/>
            <p:cNvSpPr>
              <a:spLocks noChangeShapeType="1"/>
            </p:cNvSpPr>
            <p:nvPr/>
          </p:nvSpPr>
          <p:spPr bwMode="auto">
            <a:xfrm>
              <a:off x="1429" y="2659"/>
              <a:ext cx="498" cy="363"/>
            </a:xfrm>
            <a:prstGeom prst="line">
              <a:avLst/>
            </a:prstGeom>
            <a:noFill/>
            <a:ln w="9525">
              <a:solidFill>
                <a:schemeClr val="tx1"/>
              </a:solidFill>
              <a:round/>
              <a:headEnd/>
              <a:tailEnd/>
            </a:ln>
          </p:spPr>
          <p:txBody>
            <a:bodyPr/>
            <a:lstStyle/>
            <a:p>
              <a:endParaRPr lang="ja-JP" altLang="en-US"/>
            </a:p>
          </p:txBody>
        </p:sp>
        <p:sp>
          <p:nvSpPr>
            <p:cNvPr id="15368" name="Line 12"/>
            <p:cNvSpPr>
              <a:spLocks noChangeShapeType="1"/>
            </p:cNvSpPr>
            <p:nvPr/>
          </p:nvSpPr>
          <p:spPr bwMode="auto">
            <a:xfrm>
              <a:off x="1927" y="3022"/>
              <a:ext cx="498" cy="363"/>
            </a:xfrm>
            <a:prstGeom prst="line">
              <a:avLst/>
            </a:prstGeom>
            <a:noFill/>
            <a:ln w="9525">
              <a:solidFill>
                <a:schemeClr val="tx1"/>
              </a:solidFill>
              <a:round/>
              <a:headEnd/>
              <a:tailEnd/>
            </a:ln>
          </p:spPr>
          <p:txBody>
            <a:bodyPr/>
            <a:lstStyle/>
            <a:p>
              <a:endParaRPr lang="ja-JP" altLang="en-US"/>
            </a:p>
          </p:txBody>
        </p:sp>
        <p:sp>
          <p:nvSpPr>
            <p:cNvPr id="15369" name="Line 13"/>
            <p:cNvSpPr>
              <a:spLocks noChangeShapeType="1"/>
            </p:cNvSpPr>
            <p:nvPr/>
          </p:nvSpPr>
          <p:spPr bwMode="auto">
            <a:xfrm>
              <a:off x="2472" y="3422"/>
              <a:ext cx="495" cy="362"/>
            </a:xfrm>
            <a:prstGeom prst="line">
              <a:avLst/>
            </a:prstGeom>
            <a:noFill/>
            <a:ln w="9525">
              <a:solidFill>
                <a:schemeClr val="tx1"/>
              </a:solidFill>
              <a:round/>
              <a:headEnd/>
              <a:tailEnd/>
            </a:ln>
          </p:spPr>
          <p:txBody>
            <a:bodyPr/>
            <a:lstStyle/>
            <a:p>
              <a:endParaRPr lang="ja-JP" altLang="en-US"/>
            </a:p>
          </p:txBody>
        </p:sp>
      </p:grpSp>
      <p:sp>
        <p:nvSpPr>
          <p:cNvPr id="15363" name="Text Box 4"/>
          <p:cNvSpPr txBox="1">
            <a:spLocks noChangeArrowheads="1"/>
          </p:cNvSpPr>
          <p:nvPr/>
        </p:nvSpPr>
        <p:spPr bwMode="auto">
          <a:xfrm>
            <a:off x="5715036" y="5500707"/>
            <a:ext cx="2000236" cy="714375"/>
          </a:xfrm>
          <a:prstGeom prst="rect">
            <a:avLst/>
          </a:prstGeom>
          <a:solidFill>
            <a:schemeClr val="bg1"/>
          </a:solidFill>
          <a:ln w="9525">
            <a:noFill/>
            <a:miter lim="800000"/>
            <a:headEnd/>
            <a:tailEnd/>
          </a:ln>
        </p:spPr>
        <p:txBody>
          <a:bodyPr wrap="square">
            <a:spAutoFit/>
          </a:bodyPr>
          <a:lstStyle/>
          <a:p>
            <a:pPr>
              <a:spcBef>
                <a:spcPct val="50000"/>
              </a:spcBef>
            </a:pPr>
            <a:r>
              <a:rPr lang="en-US" altLang="ja-JP" sz="2000" dirty="0"/>
              <a:t>【</a:t>
            </a:r>
            <a:r>
              <a:rPr lang="ja-JP" altLang="en-US" sz="2000" dirty="0"/>
              <a:t>がんのステージと転移率</a:t>
            </a:r>
            <a:r>
              <a:rPr lang="en-US" altLang="ja-JP" sz="2000" dirty="0"/>
              <a:t>】</a:t>
            </a:r>
          </a:p>
        </p:txBody>
      </p:sp>
      <p:sp>
        <p:nvSpPr>
          <p:cNvPr id="15364" name="Text Box 5"/>
          <p:cNvSpPr txBox="1">
            <a:spLocks noChangeArrowheads="1"/>
          </p:cNvSpPr>
          <p:nvPr/>
        </p:nvSpPr>
        <p:spPr bwMode="auto">
          <a:xfrm>
            <a:off x="357188" y="357188"/>
            <a:ext cx="2601912" cy="1200329"/>
          </a:xfrm>
          <a:prstGeom prst="rect">
            <a:avLst/>
          </a:prstGeom>
          <a:noFill/>
          <a:ln w="9525">
            <a:noFill/>
            <a:miter lim="800000"/>
            <a:headEnd/>
            <a:tailEnd/>
          </a:ln>
        </p:spPr>
        <p:txBody>
          <a:bodyPr>
            <a:spAutoFit/>
          </a:bodyPr>
          <a:lstStyle/>
          <a:p>
            <a:r>
              <a:rPr lang="ja-JP" altLang="en-US" sz="3600" b="1" dirty="0">
                <a:solidFill>
                  <a:srgbClr val="FF0000"/>
                </a:solidFill>
                <a:latin typeface="MS UI Gothic" pitchFamily="50" charset="-128"/>
                <a:ea typeface="MS UI Gothic" pitchFamily="50" charset="-128"/>
              </a:rPr>
              <a:t>早期</a:t>
            </a:r>
            <a:r>
              <a:rPr lang="ja-JP" altLang="en-US" sz="3600" b="1" dirty="0" smtClean="0">
                <a:solidFill>
                  <a:srgbClr val="FF0000"/>
                </a:solidFill>
                <a:latin typeface="MS UI Gothic" pitchFamily="50" charset="-128"/>
                <a:ea typeface="MS UI Gothic" pitchFamily="50" charset="-128"/>
              </a:rPr>
              <a:t>発見が大切！</a:t>
            </a:r>
            <a:endParaRPr lang="ja-JP" altLang="en-US" sz="3600" dirty="0">
              <a:latin typeface="MS UI Gothic" pitchFamily="50" charset="-128"/>
              <a:ea typeface="MS UI Gothic" pitchFamily="50" charset="-128"/>
            </a:endParaRPr>
          </a:p>
        </p:txBody>
      </p:sp>
      <p:sp>
        <p:nvSpPr>
          <p:cNvPr id="10" name="テキスト ボックス 2"/>
          <p:cNvSpPr txBox="1">
            <a:spLocks noChangeArrowheads="1"/>
          </p:cNvSpPr>
          <p:nvPr/>
        </p:nvSpPr>
        <p:spPr bwMode="auto">
          <a:xfrm>
            <a:off x="357158" y="2285992"/>
            <a:ext cx="2714612" cy="3416320"/>
          </a:xfrm>
          <a:prstGeom prst="rect">
            <a:avLst/>
          </a:prstGeom>
          <a:noFill/>
          <a:ln w="9525">
            <a:noFill/>
            <a:miter lim="800000"/>
            <a:headEnd/>
            <a:tailEnd/>
          </a:ln>
        </p:spPr>
        <p:txBody>
          <a:bodyPr wrap="square">
            <a:spAutoFit/>
          </a:bodyPr>
          <a:lstStyle/>
          <a:p>
            <a:r>
              <a:rPr lang="ja-JP" altLang="en-US" sz="2400" dirty="0"/>
              <a:t>食道ガン患者の</a:t>
            </a:r>
            <a:r>
              <a:rPr lang="en-US" altLang="ja-JP" sz="2400" dirty="0"/>
              <a:t>62</a:t>
            </a:r>
            <a:r>
              <a:rPr lang="ja-JP" altLang="en-US" sz="2400" dirty="0"/>
              <a:t>％、大腸ガン患者の</a:t>
            </a:r>
            <a:r>
              <a:rPr lang="en-US" altLang="ja-JP" sz="2400" dirty="0"/>
              <a:t>59</a:t>
            </a:r>
            <a:r>
              <a:rPr lang="ja-JP" altLang="en-US" sz="2400" dirty="0"/>
              <a:t>％、の体内で以上異なＰ５３タンパク質の過剰発生が確認されている</a:t>
            </a:r>
            <a:endParaRPr lang="en-US" altLang="ja-JP" sz="2400" dirty="0"/>
          </a:p>
          <a:p>
            <a:r>
              <a:rPr lang="en-US" altLang="ja-JP" sz="2400" dirty="0"/>
              <a:t>http://www.naoru.com/p53.htm</a:t>
            </a:r>
            <a:endParaRPr lang="ja-JP" alt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214313" y="214313"/>
            <a:ext cx="7859712" cy="417512"/>
          </a:xfrm>
          <a:noFill/>
        </p:spPr>
        <p:txBody>
          <a:bodyPr/>
          <a:lstStyle/>
          <a:p>
            <a:pPr algn="l"/>
            <a:r>
              <a:rPr lang="ja-JP" altLang="en-US" sz="2800" smtClean="0">
                <a:latin typeface="MS UI Gothic" pitchFamily="50" charset="-128"/>
                <a:ea typeface="MS UI Gothic" pitchFamily="50" charset="-128"/>
              </a:rPr>
              <a:t>一般希望者でのデータ</a:t>
            </a:r>
          </a:p>
        </p:txBody>
      </p:sp>
      <p:sp>
        <p:nvSpPr>
          <p:cNvPr id="17411" name="Text Box 5"/>
          <p:cNvSpPr txBox="1">
            <a:spLocks noChangeArrowheads="1"/>
          </p:cNvSpPr>
          <p:nvPr/>
        </p:nvSpPr>
        <p:spPr bwMode="auto">
          <a:xfrm>
            <a:off x="214313" y="571500"/>
            <a:ext cx="8786812" cy="307975"/>
          </a:xfrm>
          <a:prstGeom prst="rect">
            <a:avLst/>
          </a:prstGeom>
          <a:noFill/>
          <a:ln w="9525">
            <a:noFill/>
            <a:miter lim="800000"/>
            <a:headEnd/>
            <a:tailEnd/>
          </a:ln>
        </p:spPr>
        <p:txBody>
          <a:bodyPr>
            <a:spAutoFit/>
          </a:bodyPr>
          <a:lstStyle/>
          <a:p>
            <a:r>
              <a:rPr lang="ja-JP" altLang="en-US" sz="1400">
                <a:latin typeface="MS UI Gothic" pitchFamily="50" charset="-128"/>
                <a:ea typeface="MS UI Gothic" pitchFamily="50" charset="-128"/>
              </a:rPr>
              <a:t>男性：</a:t>
            </a:r>
            <a:r>
              <a:rPr lang="en-US" altLang="ja-JP" sz="1400">
                <a:latin typeface="MS UI Gothic" pitchFamily="50" charset="-128"/>
                <a:ea typeface="MS UI Gothic" pitchFamily="50" charset="-128"/>
              </a:rPr>
              <a:t>163</a:t>
            </a:r>
            <a:r>
              <a:rPr lang="ja-JP" altLang="en-US" sz="1400">
                <a:latin typeface="MS UI Gothic" pitchFamily="50" charset="-128"/>
                <a:ea typeface="MS UI Gothic" pitchFamily="50" charset="-128"/>
              </a:rPr>
              <a:t>人、女性：</a:t>
            </a:r>
            <a:r>
              <a:rPr lang="en-US" altLang="ja-JP" sz="1400">
                <a:latin typeface="MS UI Gothic" pitchFamily="50" charset="-128"/>
                <a:ea typeface="MS UI Gothic" pitchFamily="50" charset="-128"/>
              </a:rPr>
              <a:t>129</a:t>
            </a:r>
            <a:r>
              <a:rPr lang="ja-JP" altLang="en-US" sz="1400">
                <a:latin typeface="MS UI Gothic" pitchFamily="50" charset="-128"/>
                <a:ea typeface="MS UI Gothic" pitchFamily="50" charset="-128"/>
              </a:rPr>
              <a:t>人、合計：</a:t>
            </a:r>
            <a:r>
              <a:rPr lang="en-US" altLang="ja-JP" sz="1400">
                <a:latin typeface="MS UI Gothic" pitchFamily="50" charset="-128"/>
                <a:ea typeface="MS UI Gothic" pitchFamily="50" charset="-128"/>
              </a:rPr>
              <a:t>292</a:t>
            </a:r>
            <a:r>
              <a:rPr lang="ja-JP" altLang="en-US" sz="1400">
                <a:latin typeface="MS UI Gothic" pitchFamily="50" charset="-128"/>
                <a:ea typeface="MS UI Gothic" pitchFamily="50" charset="-128"/>
              </a:rPr>
              <a:t>人の健常者に対し、ｐ</a:t>
            </a:r>
            <a:r>
              <a:rPr lang="en-US" altLang="ja-JP" sz="1400">
                <a:latin typeface="MS UI Gothic" pitchFamily="50" charset="-128"/>
                <a:ea typeface="MS UI Gothic" pitchFamily="50" charset="-128"/>
              </a:rPr>
              <a:t>53</a:t>
            </a:r>
            <a:r>
              <a:rPr lang="ja-JP" altLang="en-US" sz="1400">
                <a:latin typeface="MS UI Gothic" pitchFamily="50" charset="-128"/>
                <a:ea typeface="MS UI Gothic" pitchFamily="50" charset="-128"/>
              </a:rPr>
              <a:t>と</a:t>
            </a:r>
            <a:r>
              <a:rPr lang="en-US" altLang="ja-JP" sz="1400">
                <a:latin typeface="MS UI Gothic" pitchFamily="50" charset="-128"/>
                <a:ea typeface="MS UI Gothic" pitchFamily="50" charset="-128"/>
              </a:rPr>
              <a:t>CEA</a:t>
            </a:r>
            <a:r>
              <a:rPr lang="ja-JP" altLang="en-US" sz="1400">
                <a:latin typeface="MS UI Gothic" pitchFamily="50" charset="-128"/>
                <a:ea typeface="MS UI Gothic" pitchFamily="50" charset="-128"/>
              </a:rPr>
              <a:t>（デメカル「がんリスクチェッカー」にて）検査を実施した。</a:t>
            </a:r>
          </a:p>
        </p:txBody>
      </p:sp>
      <p:graphicFrame>
        <p:nvGraphicFramePr>
          <p:cNvPr id="9430" name="Group 214"/>
          <p:cNvGraphicFramePr>
            <a:graphicFrameLocks noGrp="1"/>
          </p:cNvGraphicFramePr>
          <p:nvPr/>
        </p:nvGraphicFramePr>
        <p:xfrm>
          <a:off x="95250" y="973138"/>
          <a:ext cx="8835072" cy="4598353"/>
        </p:xfrm>
        <a:graphic>
          <a:graphicData uri="http://schemas.openxmlformats.org/drawingml/2006/table">
            <a:tbl>
              <a:tblPr/>
              <a:tblGrid>
                <a:gridCol w="585788"/>
                <a:gridCol w="514350"/>
                <a:gridCol w="496887"/>
                <a:gridCol w="581025"/>
                <a:gridCol w="568325"/>
                <a:gridCol w="208280"/>
                <a:gridCol w="627062"/>
                <a:gridCol w="509588"/>
                <a:gridCol w="579437"/>
                <a:gridCol w="581025"/>
                <a:gridCol w="546100"/>
                <a:gridCol w="208280"/>
                <a:gridCol w="577850"/>
                <a:gridCol w="565150"/>
                <a:gridCol w="541337"/>
                <a:gridCol w="563563"/>
                <a:gridCol w="581025"/>
              </a:tblGrid>
              <a:tr h="2540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全体</a:t>
                      </a: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男性</a:t>
                      </a: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女性</a:t>
                      </a: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年齢</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人数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p53+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p53+</a:t>
                      </a: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　</a:t>
                      </a: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CEA+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CEA+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年齢</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人数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p53+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p53+</a:t>
                      </a: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　</a:t>
                      </a: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CEA+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CEA+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年齢</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人数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p53+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p53+</a:t>
                      </a: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　</a:t>
                      </a: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CEA+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CEA+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921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61</a:t>
                      </a: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61</a:t>
                      </a: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61</a:t>
                      </a: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51</a:t>
                      </a: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a:t>
                      </a: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51</a:t>
                      </a: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a:t>
                      </a: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46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51</a:t>
                      </a: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a:t>
                      </a: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27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8.2%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2.7%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8.7%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7.4%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r h="22860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41</a:t>
                      </a: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a:t>
                      </a: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81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41</a:t>
                      </a: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a:t>
                      </a: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47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41</a:t>
                      </a: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a:t>
                      </a: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34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8.6%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12.8%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r h="22860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31</a:t>
                      </a: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a:t>
                      </a: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31</a:t>
                      </a: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a:t>
                      </a: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31</a:t>
                      </a: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a:t>
                      </a: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6.5%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r h="3857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30</a:t>
                      </a: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以下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47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30</a:t>
                      </a: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以下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30</a:t>
                      </a: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以下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合計</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292</a:t>
                      </a: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合計</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163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2</a:t>
                      </a: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S UI Gothic" pitchFamily="50" charset="-128"/>
                        <a:ea typeface="MS UI Gothic"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合計</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129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陽性率</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陽性率</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6.1%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1.2%</a:t>
                      </a: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S UI Gothic" pitchFamily="50" charset="-128"/>
                          <a:ea typeface="MS UI Gothic" pitchFamily="50" charset="-128"/>
                        </a:rPr>
                        <a:t>陽性率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MS UI Gothic" pitchFamily="50" charset="-128"/>
                          <a:ea typeface="MS UI Gothic" pitchFamily="50" charset="-128"/>
                        </a:rPr>
                        <a:t>3.9%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17611" name="Text Box 213"/>
          <p:cNvSpPr txBox="1">
            <a:spLocks noChangeArrowheads="1"/>
          </p:cNvSpPr>
          <p:nvPr/>
        </p:nvSpPr>
        <p:spPr bwMode="auto">
          <a:xfrm>
            <a:off x="428625" y="5715000"/>
            <a:ext cx="8424863" cy="1004888"/>
          </a:xfrm>
          <a:prstGeom prst="rect">
            <a:avLst/>
          </a:prstGeom>
          <a:noFill/>
          <a:ln w="9525">
            <a:noFill/>
            <a:miter lim="800000"/>
            <a:headEnd/>
            <a:tailEnd/>
          </a:ln>
        </p:spPr>
        <p:txBody>
          <a:bodyPr>
            <a:spAutoFit/>
          </a:bodyPr>
          <a:lstStyle/>
          <a:p>
            <a:pPr>
              <a:buFontTx/>
              <a:buChar char="•"/>
            </a:pPr>
            <a:r>
              <a:rPr lang="ja-JP" altLang="en-US" sz="1200">
                <a:latin typeface="MS UI Gothic" pitchFamily="50" charset="-128"/>
                <a:ea typeface="MS UI Gothic" pitchFamily="50" charset="-128"/>
              </a:rPr>
              <a:t>　ｐ</a:t>
            </a:r>
            <a:r>
              <a:rPr lang="en-US" altLang="ja-JP" sz="1200">
                <a:latin typeface="MS UI Gothic" pitchFamily="50" charset="-128"/>
                <a:ea typeface="MS UI Gothic" pitchFamily="50" charset="-128"/>
              </a:rPr>
              <a:t>53</a:t>
            </a:r>
            <a:r>
              <a:rPr lang="ja-JP" altLang="en-US" sz="1200">
                <a:latin typeface="MS UI Gothic" pitchFamily="50" charset="-128"/>
                <a:ea typeface="MS UI Gothic" pitchFamily="50" charset="-128"/>
              </a:rPr>
              <a:t>のみ陽性者（早期ガンの可能性）は、男性で</a:t>
            </a:r>
            <a:r>
              <a:rPr lang="en-US" altLang="ja-JP" sz="1200">
                <a:latin typeface="MS UI Gothic" pitchFamily="50" charset="-128"/>
                <a:ea typeface="MS UI Gothic" pitchFamily="50" charset="-128"/>
              </a:rPr>
              <a:t>10</a:t>
            </a:r>
            <a:r>
              <a:rPr lang="ja-JP" altLang="en-US" sz="1200">
                <a:latin typeface="MS UI Gothic" pitchFamily="50" charset="-128"/>
                <a:ea typeface="MS UI Gothic" pitchFamily="50" charset="-128"/>
              </a:rPr>
              <a:t>人（</a:t>
            </a:r>
            <a:r>
              <a:rPr lang="en-US" altLang="ja-JP" sz="1200">
                <a:latin typeface="MS UI Gothic" pitchFamily="50" charset="-128"/>
                <a:ea typeface="MS UI Gothic" pitchFamily="50" charset="-128"/>
              </a:rPr>
              <a:t>6.1</a:t>
            </a:r>
            <a:r>
              <a:rPr lang="ja-JP" altLang="en-US" sz="1200">
                <a:latin typeface="MS UI Gothic" pitchFamily="50" charset="-128"/>
                <a:ea typeface="MS UI Gothic" pitchFamily="50" charset="-128"/>
              </a:rPr>
              <a:t>％）、女性で５人（</a:t>
            </a:r>
            <a:r>
              <a:rPr lang="en-US" altLang="ja-JP" sz="1200">
                <a:latin typeface="MS UI Gothic" pitchFamily="50" charset="-128"/>
                <a:ea typeface="MS UI Gothic" pitchFamily="50" charset="-128"/>
              </a:rPr>
              <a:t>3.9</a:t>
            </a:r>
            <a:r>
              <a:rPr lang="ja-JP" altLang="en-US" sz="1200">
                <a:latin typeface="MS UI Gothic" pitchFamily="50" charset="-128"/>
                <a:ea typeface="MS UI Gothic" pitchFamily="50" charset="-128"/>
              </a:rPr>
              <a:t>％）、合計で</a:t>
            </a:r>
            <a:r>
              <a:rPr lang="en-US" altLang="ja-JP" sz="1200">
                <a:latin typeface="MS UI Gothic" pitchFamily="50" charset="-128"/>
                <a:ea typeface="MS UI Gothic" pitchFamily="50" charset="-128"/>
              </a:rPr>
              <a:t>15</a:t>
            </a:r>
            <a:r>
              <a:rPr lang="ja-JP" altLang="en-US" sz="1200">
                <a:latin typeface="MS UI Gothic" pitchFamily="50" charset="-128"/>
                <a:ea typeface="MS UI Gothic" pitchFamily="50" charset="-128"/>
              </a:rPr>
              <a:t>人（</a:t>
            </a:r>
            <a:r>
              <a:rPr lang="en-US" altLang="ja-JP" sz="1200">
                <a:latin typeface="MS UI Gothic" pitchFamily="50" charset="-128"/>
                <a:ea typeface="MS UI Gothic" pitchFamily="50" charset="-128"/>
              </a:rPr>
              <a:t>5.1</a:t>
            </a:r>
            <a:r>
              <a:rPr lang="ja-JP" altLang="en-US" sz="1200">
                <a:latin typeface="MS UI Gothic" pitchFamily="50" charset="-128"/>
                <a:ea typeface="MS UI Gothic" pitchFamily="50" charset="-128"/>
              </a:rPr>
              <a:t>％）であった。</a:t>
            </a:r>
          </a:p>
          <a:p>
            <a:pPr>
              <a:buFontTx/>
              <a:buChar char="•"/>
            </a:pPr>
            <a:r>
              <a:rPr lang="ja-JP" altLang="en-US" sz="1200">
                <a:latin typeface="MS UI Gothic" pitchFamily="50" charset="-128"/>
                <a:ea typeface="MS UI Gothic" pitchFamily="50" charset="-128"/>
              </a:rPr>
              <a:t>　男性では、</a:t>
            </a:r>
            <a:r>
              <a:rPr lang="en-US" altLang="ja-JP" sz="1200">
                <a:latin typeface="MS UI Gothic" pitchFamily="50" charset="-128"/>
                <a:ea typeface="MS UI Gothic" pitchFamily="50" charset="-128"/>
              </a:rPr>
              <a:t>40</a:t>
            </a:r>
            <a:r>
              <a:rPr lang="ja-JP" altLang="en-US" sz="1200">
                <a:latin typeface="MS UI Gothic" pitchFamily="50" charset="-128"/>
                <a:ea typeface="MS UI Gothic" pitchFamily="50" charset="-128"/>
              </a:rPr>
              <a:t>歳から</a:t>
            </a:r>
            <a:r>
              <a:rPr lang="en-US" altLang="ja-JP" sz="1200">
                <a:latin typeface="MS UI Gothic" pitchFamily="50" charset="-128"/>
                <a:ea typeface="MS UI Gothic" pitchFamily="50" charset="-128"/>
              </a:rPr>
              <a:t>50</a:t>
            </a:r>
            <a:r>
              <a:rPr lang="ja-JP" altLang="en-US" sz="1200">
                <a:latin typeface="MS UI Gothic" pitchFamily="50" charset="-128"/>
                <a:ea typeface="MS UI Gothic" pitchFamily="50" charset="-128"/>
              </a:rPr>
              <a:t>歳代に集中し、</a:t>
            </a:r>
            <a:r>
              <a:rPr lang="en-US" altLang="ja-JP" sz="1200">
                <a:latin typeface="MS UI Gothic" pitchFamily="50" charset="-128"/>
                <a:ea typeface="MS UI Gothic" pitchFamily="50" charset="-128"/>
              </a:rPr>
              <a:t>40</a:t>
            </a:r>
            <a:r>
              <a:rPr lang="ja-JP" altLang="en-US" sz="1200">
                <a:latin typeface="MS UI Gothic" pitchFamily="50" charset="-128"/>
                <a:ea typeface="MS UI Gothic" pitchFamily="50" charset="-128"/>
              </a:rPr>
              <a:t>歳代では</a:t>
            </a:r>
            <a:r>
              <a:rPr lang="en-US" altLang="ja-JP" sz="1200">
                <a:latin typeface="MS UI Gothic" pitchFamily="50" charset="-128"/>
                <a:ea typeface="MS UI Gothic" pitchFamily="50" charset="-128"/>
              </a:rPr>
              <a:t>12.8</a:t>
            </a:r>
            <a:r>
              <a:rPr lang="ja-JP" altLang="en-US" sz="1200">
                <a:latin typeface="MS UI Gothic" pitchFamily="50" charset="-128"/>
                <a:ea typeface="MS UI Gothic" pitchFamily="50" charset="-128"/>
              </a:rPr>
              <a:t>％の高率を示し、女性では、</a:t>
            </a:r>
            <a:r>
              <a:rPr lang="en-US" altLang="ja-JP" sz="1200">
                <a:latin typeface="MS UI Gothic" pitchFamily="50" charset="-128"/>
                <a:ea typeface="MS UI Gothic" pitchFamily="50" charset="-128"/>
              </a:rPr>
              <a:t>30</a:t>
            </a:r>
            <a:r>
              <a:rPr lang="ja-JP" altLang="en-US" sz="1200">
                <a:latin typeface="MS UI Gothic" pitchFamily="50" charset="-128"/>
                <a:ea typeface="MS UI Gothic" pitchFamily="50" charset="-128"/>
              </a:rPr>
              <a:t>歳～</a:t>
            </a:r>
            <a:r>
              <a:rPr lang="en-US" altLang="ja-JP" sz="1200">
                <a:latin typeface="MS UI Gothic" pitchFamily="50" charset="-128"/>
                <a:ea typeface="MS UI Gothic" pitchFamily="50" charset="-128"/>
              </a:rPr>
              <a:t>50</a:t>
            </a:r>
            <a:r>
              <a:rPr lang="ja-JP" altLang="en-US" sz="1200">
                <a:latin typeface="MS UI Gothic" pitchFamily="50" charset="-128"/>
                <a:ea typeface="MS UI Gothic" pitchFamily="50" charset="-128"/>
              </a:rPr>
              <a:t>歳台と幅広く陽性者が見られた。</a:t>
            </a:r>
          </a:p>
          <a:p>
            <a:pPr>
              <a:buFontTx/>
              <a:buChar char="•"/>
            </a:pPr>
            <a:r>
              <a:rPr lang="ja-JP" altLang="en-US" sz="1200">
                <a:latin typeface="MS UI Gothic" pitchFamily="50" charset="-128"/>
                <a:ea typeface="MS UI Gothic" pitchFamily="50" charset="-128"/>
              </a:rPr>
              <a:t>　</a:t>
            </a:r>
            <a:r>
              <a:rPr lang="en-US" altLang="ja-JP" sz="1200">
                <a:latin typeface="MS UI Gothic" pitchFamily="50" charset="-128"/>
                <a:ea typeface="MS UI Gothic" pitchFamily="50" charset="-128"/>
              </a:rPr>
              <a:t>61</a:t>
            </a:r>
            <a:r>
              <a:rPr lang="ja-JP" altLang="en-US" sz="1200">
                <a:latin typeface="MS UI Gothic" pitchFamily="50" charset="-128"/>
                <a:ea typeface="MS UI Gothic" pitchFamily="50" charset="-128"/>
              </a:rPr>
              <a:t>歳以上及び</a:t>
            </a:r>
            <a:r>
              <a:rPr lang="en-US" altLang="ja-JP" sz="1200">
                <a:latin typeface="MS UI Gothic" pitchFamily="50" charset="-128"/>
                <a:ea typeface="MS UI Gothic" pitchFamily="50" charset="-128"/>
              </a:rPr>
              <a:t>30</a:t>
            </a:r>
            <a:r>
              <a:rPr lang="ja-JP" altLang="en-US" sz="1200">
                <a:latin typeface="MS UI Gothic" pitchFamily="50" charset="-128"/>
                <a:ea typeface="MS UI Gothic" pitchFamily="50" charset="-128"/>
              </a:rPr>
              <a:t>歳以下では、陽性者は男女ともゼロであった。</a:t>
            </a:r>
          </a:p>
          <a:p>
            <a:pPr>
              <a:buFontTx/>
              <a:buChar char="•"/>
            </a:pPr>
            <a:r>
              <a:rPr lang="ja-JP" altLang="en-US" sz="1200">
                <a:latin typeface="MS UI Gothic" pitchFamily="50" charset="-128"/>
                <a:ea typeface="MS UI Gothic" pitchFamily="50" charset="-128"/>
              </a:rPr>
              <a:t>　ｐ</a:t>
            </a:r>
            <a:r>
              <a:rPr lang="en-US" altLang="ja-JP" sz="1200">
                <a:latin typeface="MS UI Gothic" pitchFamily="50" charset="-128"/>
                <a:ea typeface="MS UI Gothic" pitchFamily="50" charset="-128"/>
              </a:rPr>
              <a:t>53</a:t>
            </a:r>
            <a:r>
              <a:rPr lang="ja-JP" altLang="en-US" sz="1200">
                <a:latin typeface="MS UI Gothic" pitchFamily="50" charset="-128"/>
                <a:ea typeface="MS UI Gothic" pitchFamily="50" charset="-128"/>
              </a:rPr>
              <a:t>と</a:t>
            </a:r>
            <a:r>
              <a:rPr lang="en-US" altLang="ja-JP" sz="1200">
                <a:latin typeface="MS UI Gothic" pitchFamily="50" charset="-128"/>
                <a:ea typeface="MS UI Gothic" pitchFamily="50" charset="-128"/>
              </a:rPr>
              <a:t>CEA</a:t>
            </a:r>
            <a:r>
              <a:rPr lang="ja-JP" altLang="en-US" sz="1200">
                <a:latin typeface="MS UI Gothic" pitchFamily="50" charset="-128"/>
                <a:ea typeface="MS UI Gothic" pitchFamily="50" charset="-128"/>
              </a:rPr>
              <a:t>ともに陽性（進行がんの可能性）を示したのは、男性の</a:t>
            </a:r>
            <a:r>
              <a:rPr lang="en-US" altLang="ja-JP" sz="1200">
                <a:latin typeface="MS UI Gothic" pitchFamily="50" charset="-128"/>
                <a:ea typeface="MS UI Gothic" pitchFamily="50" charset="-128"/>
              </a:rPr>
              <a:t>50</a:t>
            </a:r>
            <a:r>
              <a:rPr lang="ja-JP" altLang="en-US" sz="1200">
                <a:latin typeface="MS UI Gothic" pitchFamily="50" charset="-128"/>
                <a:ea typeface="MS UI Gothic" pitchFamily="50" charset="-128"/>
              </a:rPr>
              <a:t>年代で</a:t>
            </a:r>
            <a:r>
              <a:rPr lang="en-US" altLang="ja-JP" sz="1200">
                <a:latin typeface="MS UI Gothic" pitchFamily="50" charset="-128"/>
                <a:ea typeface="MS UI Gothic" pitchFamily="50" charset="-128"/>
              </a:rPr>
              <a:t>0.7</a:t>
            </a:r>
            <a:r>
              <a:rPr lang="ja-JP" altLang="en-US" sz="1200">
                <a:latin typeface="MS UI Gothic" pitchFamily="50" charset="-128"/>
                <a:ea typeface="MS UI Gothic" pitchFamily="50" charset="-128"/>
              </a:rPr>
              <a:t>％（同世代では</a:t>
            </a:r>
            <a:r>
              <a:rPr lang="en-US" altLang="ja-JP" sz="1200">
                <a:latin typeface="MS UI Gothic" pitchFamily="50" charset="-128"/>
                <a:ea typeface="MS UI Gothic" pitchFamily="50" charset="-128"/>
              </a:rPr>
              <a:t>2.7</a:t>
            </a:r>
            <a:r>
              <a:rPr lang="ja-JP" altLang="en-US" sz="1200">
                <a:latin typeface="MS UI Gothic" pitchFamily="50" charset="-128"/>
                <a:ea typeface="MS UI Gothic" pitchFamily="50" charset="-128"/>
              </a:rPr>
              <a:t>％）であった。</a:t>
            </a:r>
          </a:p>
          <a:p>
            <a:pPr>
              <a:buFontTx/>
              <a:buChar char="•"/>
            </a:pPr>
            <a:r>
              <a:rPr lang="ja-JP" altLang="en-US" sz="1200">
                <a:latin typeface="MS UI Gothic" pitchFamily="50" charset="-128"/>
                <a:ea typeface="MS UI Gothic" pitchFamily="50" charset="-128"/>
              </a:rPr>
              <a:t>　</a:t>
            </a:r>
            <a:r>
              <a:rPr lang="en-US" altLang="ja-JP" sz="1200">
                <a:latin typeface="MS UI Gothic" pitchFamily="50" charset="-128"/>
                <a:ea typeface="MS UI Gothic" pitchFamily="50" charset="-128"/>
              </a:rPr>
              <a:t>CEA</a:t>
            </a:r>
            <a:r>
              <a:rPr lang="ja-JP" altLang="en-US" sz="1200">
                <a:latin typeface="MS UI Gothic" pitchFamily="50" charset="-128"/>
                <a:ea typeface="MS UI Gothic" pitchFamily="50" charset="-128"/>
              </a:rPr>
              <a:t>のみ陽性を示したのは、男女ともゼロであった。</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浜口伝博\Local Settings\Temporary Internet Files\Content.IE5\HOFQYZ7Q\MPj04307920000[1].jpg"/>
          <p:cNvPicPr>
            <a:picLocks noChangeAspect="1" noChangeArrowheads="1"/>
          </p:cNvPicPr>
          <p:nvPr/>
        </p:nvPicPr>
        <p:blipFill>
          <a:blip r:embed="rId3" cstate="print"/>
          <a:srcRect/>
          <a:stretch>
            <a:fillRect/>
          </a:stretch>
        </p:blipFill>
        <p:spPr bwMode="auto">
          <a:xfrm>
            <a:off x="785786" y="785794"/>
            <a:ext cx="2571736" cy="1918756"/>
          </a:xfrm>
          <a:prstGeom prst="rect">
            <a:avLst/>
          </a:prstGeom>
          <a:noFill/>
        </p:spPr>
      </p:pic>
      <p:sp>
        <p:nvSpPr>
          <p:cNvPr id="27650" name="Rectangle 2"/>
          <p:cNvSpPr>
            <a:spLocks noChangeArrowheads="1"/>
          </p:cNvSpPr>
          <p:nvPr/>
        </p:nvSpPr>
        <p:spPr bwMode="auto">
          <a:xfrm>
            <a:off x="3357554" y="857232"/>
            <a:ext cx="5355312" cy="5500726"/>
          </a:xfrm>
          <a:prstGeom prst="rect">
            <a:avLst/>
          </a:prstGeom>
          <a:noFill/>
          <a:ln w="9525">
            <a:noFill/>
            <a:miter lim="800000"/>
            <a:headEnd/>
            <a:tailEnd/>
          </a:ln>
        </p:spPr>
        <p:txBody>
          <a:bodyPr vert="eaVert" wrap="square">
            <a:spAutoFit/>
          </a:bodyPr>
          <a:lstStyle/>
          <a:p>
            <a:pPr>
              <a:spcBef>
                <a:spcPct val="50000"/>
              </a:spcBef>
            </a:pPr>
            <a:r>
              <a:rPr lang="ja-JP" altLang="en-US" sz="4800" b="1" dirty="0" smtClean="0"/>
              <a:t>妻タンゴ　</a:t>
            </a:r>
            <a:endParaRPr lang="en-US" altLang="ja-JP" sz="4800" b="1" dirty="0" smtClean="0"/>
          </a:p>
          <a:p>
            <a:pPr>
              <a:spcBef>
                <a:spcPct val="50000"/>
              </a:spcBef>
            </a:pPr>
            <a:r>
              <a:rPr lang="ja-JP" altLang="en-US" sz="4800" b="1" dirty="0" smtClean="0"/>
              <a:t>　息子はスノボ　</a:t>
            </a:r>
            <a:endParaRPr lang="en-US" altLang="ja-JP" sz="4800" b="1" dirty="0" smtClean="0"/>
          </a:p>
          <a:p>
            <a:pPr>
              <a:spcBef>
                <a:spcPct val="50000"/>
              </a:spcBef>
            </a:pPr>
            <a:r>
              <a:rPr lang="ja-JP" altLang="en-US" sz="4800" b="1" dirty="0" smtClean="0"/>
              <a:t>　　　　　俺メタボ</a:t>
            </a:r>
          </a:p>
          <a:p>
            <a:pPr>
              <a:spcBef>
                <a:spcPct val="50000"/>
              </a:spcBef>
            </a:pPr>
            <a:r>
              <a:rPr lang="ja-JP" altLang="en-US" sz="4800" b="1" dirty="0" smtClean="0">
                <a:solidFill>
                  <a:srgbClr val="FF0000"/>
                </a:solidFill>
              </a:rPr>
              <a:t>　　　　</a:t>
            </a:r>
            <a:endParaRPr lang="en-US" altLang="ja-JP" sz="4800" b="1" dirty="0" smtClean="0">
              <a:solidFill>
                <a:srgbClr val="FF0000"/>
              </a:solidFill>
            </a:endParaRPr>
          </a:p>
          <a:p>
            <a:pPr>
              <a:spcBef>
                <a:spcPct val="50000"/>
              </a:spcBef>
            </a:pPr>
            <a:r>
              <a:rPr lang="ja-JP" altLang="en-US" sz="4800" b="1" dirty="0" smtClean="0">
                <a:solidFill>
                  <a:srgbClr val="FF0000"/>
                </a:solidFill>
              </a:rPr>
              <a:t>　　　　</a:t>
            </a:r>
            <a:r>
              <a:rPr lang="ja-JP" altLang="en-US" sz="4800" b="1" dirty="0" err="1" smtClean="0">
                <a:solidFill>
                  <a:srgbClr val="FF0000"/>
                </a:solidFill>
              </a:rPr>
              <a:t>ー</a:t>
            </a:r>
            <a:r>
              <a:rPr lang="ja-JP" altLang="en-US" sz="4800" b="1" dirty="0" smtClean="0">
                <a:solidFill>
                  <a:srgbClr val="FF0000"/>
                </a:solidFill>
              </a:rPr>
              <a:t>ダメ親父</a:t>
            </a:r>
            <a:r>
              <a:rPr lang="ja-JP" altLang="en-US" sz="4800" b="1" dirty="0" err="1" smtClean="0">
                <a:solidFill>
                  <a:srgbClr val="FF0000"/>
                </a:solidFill>
              </a:rPr>
              <a:t>ー</a:t>
            </a:r>
            <a:endParaRPr lang="ja-JP" altLang="en-US" sz="4800" b="1" dirty="0">
              <a:solidFill>
                <a:srgbClr val="FF3300"/>
              </a:solidFill>
              <a:effectLst/>
            </a:endParaRPr>
          </a:p>
        </p:txBody>
      </p:sp>
      <p:sp>
        <p:nvSpPr>
          <p:cNvPr id="27651" name="Rectangle 3"/>
          <p:cNvSpPr>
            <a:spLocks noChangeArrowheads="1"/>
          </p:cNvSpPr>
          <p:nvPr/>
        </p:nvSpPr>
        <p:spPr bwMode="auto">
          <a:xfrm>
            <a:off x="179388" y="5911850"/>
            <a:ext cx="4392612" cy="396875"/>
          </a:xfrm>
          <a:prstGeom prst="rect">
            <a:avLst/>
          </a:prstGeom>
          <a:noFill/>
          <a:ln w="9525">
            <a:noFill/>
            <a:miter lim="800000"/>
            <a:headEnd/>
            <a:tailEnd/>
          </a:ln>
        </p:spPr>
        <p:txBody>
          <a:bodyPr>
            <a:spAutoFit/>
          </a:bodyPr>
          <a:lstStyle/>
          <a:p>
            <a:r>
              <a:rPr lang="ja-JP" altLang="en-US" sz="2000" dirty="0">
                <a:effectLst/>
                <a:latin typeface="Times New Roman" pitchFamily="18" charset="0"/>
              </a:rPr>
              <a:t>サラリーマン川柳コンクール</a:t>
            </a:r>
            <a:r>
              <a:rPr lang="en-US" altLang="ja-JP" sz="2000" dirty="0">
                <a:effectLst/>
                <a:latin typeface="Times New Roman" pitchFamily="18" charset="0"/>
              </a:rPr>
              <a:t>(</a:t>
            </a:r>
            <a:r>
              <a:rPr lang="ja-JP" altLang="en-US" sz="2000" dirty="0">
                <a:effectLst/>
                <a:latin typeface="Times New Roman" pitchFamily="18" charset="0"/>
              </a:rPr>
              <a:t>第一生命</a:t>
            </a:r>
            <a:r>
              <a:rPr lang="en-US" altLang="ja-JP" sz="2000" dirty="0">
                <a:effectLst/>
                <a:latin typeface="Times New Roman" pitchFamily="18"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FCA6ECBD-7C9C-4ADA-9E6F-8BF3FBBFC29E}" type="slidenum">
              <a:rPr lang="ja-JP" altLang="en-US" smtClean="0"/>
              <a:pPr>
                <a:defRPr/>
              </a:pPr>
              <a:t>4</a:t>
            </a:fld>
            <a:endParaRPr lang="ja-JP" altLang="en-US" dirty="0"/>
          </a:p>
        </p:txBody>
      </p:sp>
      <p:sp>
        <p:nvSpPr>
          <p:cNvPr id="4" name="円/楕円 3"/>
          <p:cNvSpPr/>
          <p:nvPr/>
        </p:nvSpPr>
        <p:spPr>
          <a:xfrm>
            <a:off x="571472" y="2714620"/>
            <a:ext cx="8072494" cy="385765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smtClean="0">
                <a:solidFill>
                  <a:srgbClr val="C00000"/>
                </a:solidFill>
              </a:rPr>
              <a:t>特定健診・特定保健指導</a:t>
            </a:r>
          </a:p>
        </p:txBody>
      </p:sp>
      <p:sp>
        <p:nvSpPr>
          <p:cNvPr id="5" name="円/楕円 4"/>
          <p:cNvSpPr/>
          <p:nvPr/>
        </p:nvSpPr>
        <p:spPr>
          <a:xfrm>
            <a:off x="571472" y="214290"/>
            <a:ext cx="8072494" cy="3857652"/>
          </a:xfrm>
          <a:prstGeom prst="ellipse">
            <a:avLst/>
          </a:prstGeom>
          <a:solidFill>
            <a:srgbClr val="FFFF00">
              <a:alpha val="3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smtClean="0">
                <a:solidFill>
                  <a:srgbClr val="0000FF"/>
                </a:solidFill>
              </a:rPr>
              <a:t>一般</a:t>
            </a:r>
            <a:r>
              <a:rPr kumimoji="1" lang="ja-JP" altLang="en-US" sz="4800" b="1" dirty="0" smtClean="0">
                <a:solidFill>
                  <a:srgbClr val="0000FF"/>
                </a:solidFill>
              </a:rPr>
              <a:t>健康診断（職場）</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円/楕円 6"/>
          <p:cNvSpPr>
            <a:spLocks noChangeArrowheads="1"/>
          </p:cNvSpPr>
          <p:nvPr/>
        </p:nvSpPr>
        <p:spPr bwMode="auto">
          <a:xfrm>
            <a:off x="7215188" y="1928813"/>
            <a:ext cx="1714500" cy="1428750"/>
          </a:xfrm>
          <a:prstGeom prst="ellipse">
            <a:avLst/>
          </a:prstGeom>
          <a:solidFill>
            <a:srgbClr val="92D050"/>
          </a:solidFill>
          <a:ln w="9525" algn="ctr">
            <a:solidFill>
              <a:schemeClr val="tx1"/>
            </a:solidFill>
            <a:round/>
            <a:headEnd/>
            <a:tailEnd/>
          </a:ln>
        </p:spPr>
        <p:txBody>
          <a:bodyPr anchor="ctr"/>
          <a:lstStyle/>
          <a:p>
            <a:pPr algn="ctr"/>
            <a:r>
              <a:rPr lang="ja-JP" altLang="en-US" b="1"/>
              <a:t>作業関連疾患の</a:t>
            </a:r>
            <a:endParaRPr lang="en-US" altLang="ja-JP" b="1"/>
          </a:p>
          <a:p>
            <a:pPr algn="ctr"/>
            <a:r>
              <a:rPr lang="ja-JP" altLang="en-US" b="1"/>
              <a:t>予防</a:t>
            </a:r>
          </a:p>
        </p:txBody>
      </p:sp>
      <p:sp>
        <p:nvSpPr>
          <p:cNvPr id="5123" name="タイトル 1"/>
          <p:cNvSpPr>
            <a:spLocks noGrp="1"/>
          </p:cNvSpPr>
          <p:nvPr>
            <p:ph type="title"/>
          </p:nvPr>
        </p:nvSpPr>
        <p:spPr>
          <a:xfrm>
            <a:off x="500063" y="285750"/>
            <a:ext cx="8229600" cy="1143000"/>
          </a:xfrm>
        </p:spPr>
        <p:txBody>
          <a:bodyPr/>
          <a:lstStyle/>
          <a:p>
            <a:r>
              <a:rPr lang="ja-JP" altLang="en-US" smtClean="0"/>
              <a:t>－健診の目的の違い－</a:t>
            </a:r>
          </a:p>
        </p:txBody>
      </p:sp>
      <p:graphicFrame>
        <p:nvGraphicFramePr>
          <p:cNvPr id="3" name="図表 2"/>
          <p:cNvGraphicFramePr/>
          <p:nvPr/>
        </p:nvGraphicFramePr>
        <p:xfrm>
          <a:off x="357158" y="1928802"/>
          <a:ext cx="435771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5" name="円/楕円 3"/>
          <p:cNvSpPr>
            <a:spLocks noChangeArrowheads="1"/>
          </p:cNvSpPr>
          <p:nvPr/>
        </p:nvSpPr>
        <p:spPr bwMode="auto">
          <a:xfrm>
            <a:off x="5715000" y="1928813"/>
            <a:ext cx="1714500" cy="1428750"/>
          </a:xfrm>
          <a:prstGeom prst="ellipse">
            <a:avLst/>
          </a:prstGeom>
          <a:solidFill>
            <a:srgbClr val="FFFF00"/>
          </a:solidFill>
          <a:ln w="9525" algn="ctr">
            <a:solidFill>
              <a:schemeClr val="tx1"/>
            </a:solidFill>
            <a:round/>
            <a:headEnd/>
            <a:tailEnd/>
          </a:ln>
        </p:spPr>
        <p:txBody>
          <a:bodyPr anchor="ctr"/>
          <a:lstStyle/>
          <a:p>
            <a:pPr algn="ctr"/>
            <a:r>
              <a:rPr lang="ja-JP" altLang="en-US" b="1"/>
              <a:t>就業適正</a:t>
            </a:r>
            <a:endParaRPr lang="en-US" altLang="ja-JP" b="1"/>
          </a:p>
          <a:p>
            <a:pPr algn="ctr"/>
            <a:r>
              <a:rPr lang="ja-JP" altLang="en-US" b="1"/>
              <a:t>の判定</a:t>
            </a:r>
          </a:p>
        </p:txBody>
      </p:sp>
      <p:sp>
        <p:nvSpPr>
          <p:cNvPr id="5126" name="円/楕円 4"/>
          <p:cNvSpPr>
            <a:spLocks noChangeArrowheads="1"/>
          </p:cNvSpPr>
          <p:nvPr/>
        </p:nvSpPr>
        <p:spPr bwMode="auto">
          <a:xfrm>
            <a:off x="4500563" y="3857625"/>
            <a:ext cx="2928937" cy="1428750"/>
          </a:xfrm>
          <a:prstGeom prst="ellipse">
            <a:avLst/>
          </a:prstGeom>
          <a:solidFill>
            <a:srgbClr val="FFC000"/>
          </a:solidFill>
          <a:ln w="9525" algn="ctr">
            <a:solidFill>
              <a:schemeClr val="tx1"/>
            </a:solidFill>
            <a:round/>
            <a:headEnd/>
            <a:tailEnd/>
          </a:ln>
        </p:spPr>
        <p:txBody>
          <a:bodyPr anchor="ctr"/>
          <a:lstStyle/>
          <a:p>
            <a:pPr algn="ctr"/>
            <a:r>
              <a:rPr lang="ja-JP" altLang="en-US" sz="2400" b="1"/>
              <a:t>保健指導</a:t>
            </a:r>
            <a:endParaRPr lang="en-US" altLang="ja-JP" sz="2400" b="1"/>
          </a:p>
          <a:p>
            <a:pPr algn="ctr"/>
            <a:r>
              <a:rPr lang="ja-JP" altLang="en-US" sz="2400" b="1"/>
              <a:t>対象者の抽出</a:t>
            </a:r>
          </a:p>
        </p:txBody>
      </p:sp>
      <p:sp>
        <p:nvSpPr>
          <p:cNvPr id="5127" name="円/楕円 7"/>
          <p:cNvSpPr>
            <a:spLocks noChangeArrowheads="1"/>
          </p:cNvSpPr>
          <p:nvPr/>
        </p:nvSpPr>
        <p:spPr bwMode="auto">
          <a:xfrm>
            <a:off x="4214813" y="1928813"/>
            <a:ext cx="1714500" cy="1428750"/>
          </a:xfrm>
          <a:prstGeom prst="ellipse">
            <a:avLst/>
          </a:prstGeom>
          <a:solidFill>
            <a:srgbClr val="FF0000"/>
          </a:solidFill>
          <a:ln w="9525" algn="ctr">
            <a:solidFill>
              <a:schemeClr val="tx1"/>
            </a:solidFill>
            <a:round/>
            <a:headEnd/>
            <a:tailEnd/>
          </a:ln>
        </p:spPr>
        <p:txBody>
          <a:bodyPr anchor="ctr"/>
          <a:lstStyle/>
          <a:p>
            <a:pPr algn="ctr"/>
            <a:r>
              <a:rPr lang="ja-JP" altLang="en-US" b="1"/>
              <a:t>労働による健康影響の評価</a:t>
            </a:r>
          </a:p>
        </p:txBody>
      </p:sp>
      <p:sp>
        <p:nvSpPr>
          <p:cNvPr id="9" name="正方形/長方形 8"/>
          <p:cNvSpPr/>
          <p:nvPr/>
        </p:nvSpPr>
        <p:spPr bwMode="auto">
          <a:xfrm>
            <a:off x="214314" y="1571612"/>
            <a:ext cx="4357686" cy="500062"/>
          </a:xfrm>
          <a:prstGeom prst="rect">
            <a:avLst/>
          </a:prstGeom>
          <a:solidFill>
            <a:schemeClr val="bg1"/>
          </a:solidFill>
          <a:ln w="9525" cap="flat" cmpd="sng" algn="ctr">
            <a:solidFill>
              <a:schemeClr val="tx1"/>
            </a:solidFill>
            <a:prstDash val="solid"/>
            <a:round/>
            <a:headEnd type="none" w="med" len="med"/>
            <a:tailEnd type="none" w="med" len="med"/>
          </a:ln>
          <a:effectLst>
            <a:innerShdw blurRad="114300">
              <a:prstClr val="black"/>
            </a:innerShdw>
          </a:effectLst>
        </p:spPr>
        <p:txBody>
          <a:bodyPr anchor="ctr"/>
          <a:lstStyle/>
          <a:p>
            <a:pPr algn="ctr">
              <a:defRPr/>
            </a:pPr>
            <a:r>
              <a:rPr lang="ja-JP" altLang="en-US" dirty="0">
                <a:ea typeface="ＭＳ Ｐゴシック" pitchFamily="50" charset="-128"/>
              </a:rPr>
              <a:t>事業者による健診</a:t>
            </a:r>
            <a:r>
              <a:rPr lang="ja-JP" altLang="en-US" dirty="0">
                <a:solidFill>
                  <a:srgbClr val="FF0000"/>
                </a:solidFill>
                <a:ea typeface="ＭＳ Ｐゴシック" pitchFamily="50" charset="-128"/>
              </a:rPr>
              <a:t>（労働安全衛生法）</a:t>
            </a:r>
            <a:endParaRPr lang="ja-JP" altLang="en-US" dirty="0">
              <a:ea typeface="ＭＳ Ｐゴシック" pitchFamily="50" charset="-128"/>
            </a:endParaRPr>
          </a:p>
        </p:txBody>
      </p:sp>
      <p:sp>
        <p:nvSpPr>
          <p:cNvPr id="10" name="正方形/長方形 9"/>
          <p:cNvSpPr/>
          <p:nvPr/>
        </p:nvSpPr>
        <p:spPr bwMode="auto">
          <a:xfrm>
            <a:off x="142844" y="3643314"/>
            <a:ext cx="4500594" cy="500062"/>
          </a:xfrm>
          <a:prstGeom prst="rect">
            <a:avLst/>
          </a:prstGeom>
          <a:solidFill>
            <a:schemeClr val="bg1"/>
          </a:solidFill>
          <a:ln w="9525" cap="flat" cmpd="sng" algn="ctr">
            <a:solidFill>
              <a:schemeClr val="tx1"/>
            </a:solidFill>
            <a:prstDash val="solid"/>
            <a:round/>
            <a:headEnd type="none" w="med" len="med"/>
            <a:tailEnd type="none" w="med" len="med"/>
          </a:ln>
          <a:effectLst>
            <a:innerShdw blurRad="114300">
              <a:prstClr val="black"/>
            </a:innerShdw>
          </a:effectLst>
        </p:spPr>
        <p:txBody>
          <a:bodyPr anchor="ctr"/>
          <a:lstStyle/>
          <a:p>
            <a:pPr algn="ctr">
              <a:defRPr/>
            </a:pPr>
            <a:r>
              <a:rPr lang="ja-JP" altLang="en-US" dirty="0">
                <a:ea typeface="ＭＳ Ｐゴシック" pitchFamily="50" charset="-128"/>
              </a:rPr>
              <a:t>保険者による健診</a:t>
            </a:r>
            <a:r>
              <a:rPr lang="ja-JP" altLang="en-US" dirty="0">
                <a:solidFill>
                  <a:srgbClr val="FF0000"/>
                </a:solidFill>
                <a:ea typeface="ＭＳ Ｐゴシック" pitchFamily="50" charset="-128"/>
              </a:rPr>
              <a:t>（高齢者医療確保法）</a:t>
            </a:r>
            <a:endParaRPr lang="ja-JP" altLang="en-US" dirty="0">
              <a:ea typeface="ＭＳ Ｐゴシック" pitchFamily="50" charset="-128"/>
            </a:endParaRPr>
          </a:p>
        </p:txBody>
      </p:sp>
      <p:sp>
        <p:nvSpPr>
          <p:cNvPr id="11" name="角丸四角形 10"/>
          <p:cNvSpPr/>
          <p:nvPr/>
        </p:nvSpPr>
        <p:spPr>
          <a:xfrm>
            <a:off x="1000100" y="2071678"/>
            <a:ext cx="7429552" cy="1143008"/>
          </a:xfrm>
          <a:prstGeom prst="roundRect">
            <a:avLst/>
          </a:prstGeom>
          <a:solidFill>
            <a:schemeClr val="accent5">
              <a:lumMod val="20000"/>
              <a:lumOff val="80000"/>
            </a:schemeClr>
          </a:solidFill>
          <a:ln>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rgbClr val="FF0000"/>
                </a:solidFill>
              </a:rPr>
              <a:t>「労働者の安全と健康の確保」</a:t>
            </a:r>
            <a:r>
              <a:rPr lang="ja-JP" altLang="en-US" sz="3200" dirty="0" smtClean="0">
                <a:solidFill>
                  <a:srgbClr val="0000FF"/>
                </a:solidFill>
              </a:rPr>
              <a:t>が</a:t>
            </a:r>
            <a:endParaRPr lang="en-US" altLang="ja-JP" sz="3200" dirty="0" smtClean="0">
              <a:solidFill>
                <a:srgbClr val="0000FF"/>
              </a:solidFill>
            </a:endParaRPr>
          </a:p>
          <a:p>
            <a:pPr algn="ctr"/>
            <a:r>
              <a:rPr lang="ja-JP" altLang="en-US" sz="3200" dirty="0" smtClean="0">
                <a:solidFill>
                  <a:srgbClr val="0000FF"/>
                </a:solidFill>
              </a:rPr>
              <a:t>目的！</a:t>
            </a:r>
            <a:endParaRPr kumimoji="1" lang="ja-JP" altLang="en-US" sz="3200" dirty="0" smtClean="0">
              <a:solidFill>
                <a:srgbClr val="0000FF"/>
              </a:solidFill>
            </a:endParaRPr>
          </a:p>
        </p:txBody>
      </p:sp>
      <p:sp>
        <p:nvSpPr>
          <p:cNvPr id="12" name="角丸四角形 11"/>
          <p:cNvSpPr/>
          <p:nvPr/>
        </p:nvSpPr>
        <p:spPr>
          <a:xfrm>
            <a:off x="1071538" y="4143380"/>
            <a:ext cx="7500990" cy="1143008"/>
          </a:xfrm>
          <a:prstGeom prst="roundRect">
            <a:avLst/>
          </a:prstGeom>
          <a:solidFill>
            <a:schemeClr val="accent5">
              <a:lumMod val="20000"/>
              <a:lumOff val="80000"/>
            </a:schemeClr>
          </a:solidFill>
          <a:ln>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rgbClr val="FF0000"/>
                </a:solidFill>
              </a:rPr>
              <a:t>「メタボな人」に「特定保健指導」</a:t>
            </a:r>
            <a:r>
              <a:rPr lang="ja-JP" altLang="en-US" sz="3200" dirty="0" smtClean="0">
                <a:solidFill>
                  <a:srgbClr val="0000FF"/>
                </a:solidFill>
              </a:rPr>
              <a:t>の実施が目的！</a:t>
            </a:r>
            <a:endParaRPr kumimoji="1" lang="ja-JP" altLang="en-US" sz="3200"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additive="base">
                                        <p:cTn id="7" dur="2000" fill="hold"/>
                                        <p:tgtEl>
                                          <p:spTgt spid="5127"/>
                                        </p:tgtEl>
                                        <p:attrNameLst>
                                          <p:attrName>ppt_x</p:attrName>
                                        </p:attrNameLst>
                                      </p:cBhvr>
                                      <p:tavLst>
                                        <p:tav tm="0">
                                          <p:val>
                                            <p:strVal val="1+#ppt_w/2"/>
                                          </p:val>
                                        </p:tav>
                                        <p:tav tm="100000">
                                          <p:val>
                                            <p:strVal val="#ppt_x"/>
                                          </p:val>
                                        </p:tav>
                                      </p:tavLst>
                                    </p:anim>
                                    <p:anim calcmode="lin" valueType="num">
                                      <p:cBhvr additive="base">
                                        <p:cTn id="8" dur="2000" fill="hold"/>
                                        <p:tgtEl>
                                          <p:spTgt spid="51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125"/>
                                        </p:tgtEl>
                                        <p:attrNameLst>
                                          <p:attrName>style.visibility</p:attrName>
                                        </p:attrNameLst>
                                      </p:cBhvr>
                                      <p:to>
                                        <p:strVal val="visible"/>
                                      </p:to>
                                    </p:set>
                                    <p:anim calcmode="lin" valueType="num">
                                      <p:cBhvr additive="base">
                                        <p:cTn id="11" dur="2000" fill="hold"/>
                                        <p:tgtEl>
                                          <p:spTgt spid="5125"/>
                                        </p:tgtEl>
                                        <p:attrNameLst>
                                          <p:attrName>ppt_x</p:attrName>
                                        </p:attrNameLst>
                                      </p:cBhvr>
                                      <p:tavLst>
                                        <p:tav tm="0">
                                          <p:val>
                                            <p:strVal val="1+#ppt_w/2"/>
                                          </p:val>
                                        </p:tav>
                                        <p:tav tm="100000">
                                          <p:val>
                                            <p:strVal val="#ppt_x"/>
                                          </p:val>
                                        </p:tav>
                                      </p:tavLst>
                                    </p:anim>
                                    <p:anim calcmode="lin" valueType="num">
                                      <p:cBhvr additive="base">
                                        <p:cTn id="12" dur="2000" fill="hold"/>
                                        <p:tgtEl>
                                          <p:spTgt spid="512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additive="base">
                                        <p:cTn id="15" dur="2000" fill="hold"/>
                                        <p:tgtEl>
                                          <p:spTgt spid="5122"/>
                                        </p:tgtEl>
                                        <p:attrNameLst>
                                          <p:attrName>ppt_x</p:attrName>
                                        </p:attrNameLst>
                                      </p:cBhvr>
                                      <p:tavLst>
                                        <p:tav tm="0">
                                          <p:val>
                                            <p:strVal val="1+#ppt_w/2"/>
                                          </p:val>
                                        </p:tav>
                                        <p:tav tm="100000">
                                          <p:val>
                                            <p:strVal val="#ppt_x"/>
                                          </p:val>
                                        </p:tav>
                                      </p:tavLst>
                                    </p:anim>
                                    <p:anim calcmode="lin" valueType="num">
                                      <p:cBhvr additive="base">
                                        <p:cTn id="16" dur="2000" fill="hold"/>
                                        <p:tgtEl>
                                          <p:spTgt spid="512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126"/>
                                        </p:tgtEl>
                                        <p:attrNameLst>
                                          <p:attrName>style.visibility</p:attrName>
                                        </p:attrNameLst>
                                      </p:cBhvr>
                                      <p:to>
                                        <p:strVal val="visible"/>
                                      </p:to>
                                    </p:set>
                                    <p:anim calcmode="lin" valueType="num">
                                      <p:cBhvr additive="base">
                                        <p:cTn id="19" dur="2000" fill="hold"/>
                                        <p:tgtEl>
                                          <p:spTgt spid="5126"/>
                                        </p:tgtEl>
                                        <p:attrNameLst>
                                          <p:attrName>ppt_x</p:attrName>
                                        </p:attrNameLst>
                                      </p:cBhvr>
                                      <p:tavLst>
                                        <p:tav tm="0">
                                          <p:val>
                                            <p:strVal val="1+#ppt_w/2"/>
                                          </p:val>
                                        </p:tav>
                                        <p:tav tm="100000">
                                          <p:val>
                                            <p:strVal val="#ppt_x"/>
                                          </p:val>
                                        </p:tav>
                                      </p:tavLst>
                                    </p:anim>
                                    <p:anim calcmode="lin" valueType="num">
                                      <p:cBhvr additive="base">
                                        <p:cTn id="20" dur="20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ppt_x"/>
                                          </p:val>
                                        </p:tav>
                                        <p:tav tm="100000">
                                          <p:val>
                                            <p:strVal val="#ppt_x"/>
                                          </p:val>
                                        </p:tav>
                                      </p:tavLst>
                                    </p:anim>
                                    <p:anim calcmode="lin" valueType="num">
                                      <p:cBhvr additive="base">
                                        <p:cTn id="26" dur="10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ppt_x"/>
                                          </p:val>
                                        </p:tav>
                                        <p:tav tm="100000">
                                          <p:val>
                                            <p:strVal val="#ppt_x"/>
                                          </p:val>
                                        </p:tav>
                                      </p:tavLst>
                                    </p:anim>
                                    <p:anim calcmode="lin" valueType="num">
                                      <p:cBhvr additive="base">
                                        <p:cTn id="3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5" grpId="0" animBg="1"/>
      <p:bldP spid="5126" grpId="0" animBg="1"/>
      <p:bldP spid="5127"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FCA6ECBD-7C9C-4ADA-9E6F-8BF3FBBFC29E}" type="slidenum">
              <a:rPr lang="ja-JP" altLang="en-US" smtClean="0"/>
              <a:pPr>
                <a:defRPr/>
              </a:pPr>
              <a:t>6</a:t>
            </a:fld>
            <a:endParaRPr lang="ja-JP" altLang="en-US" dirty="0"/>
          </a:p>
        </p:txBody>
      </p:sp>
      <p:sp>
        <p:nvSpPr>
          <p:cNvPr id="4" name="円/楕円 3"/>
          <p:cNvSpPr/>
          <p:nvPr/>
        </p:nvSpPr>
        <p:spPr>
          <a:xfrm>
            <a:off x="571472" y="3500438"/>
            <a:ext cx="8072494" cy="250033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smtClean="0">
                <a:solidFill>
                  <a:srgbClr val="C00000"/>
                </a:solidFill>
              </a:rPr>
              <a:t>特定健診・特定保健指導</a:t>
            </a:r>
          </a:p>
        </p:txBody>
      </p:sp>
      <p:sp>
        <p:nvSpPr>
          <p:cNvPr id="5" name="円/楕円 4"/>
          <p:cNvSpPr/>
          <p:nvPr/>
        </p:nvSpPr>
        <p:spPr>
          <a:xfrm>
            <a:off x="571472" y="357166"/>
            <a:ext cx="8072494" cy="2500330"/>
          </a:xfrm>
          <a:prstGeom prst="ellipse">
            <a:avLst/>
          </a:prstGeom>
          <a:solidFill>
            <a:srgbClr val="FFFF00">
              <a:alpha val="3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smtClean="0">
                <a:solidFill>
                  <a:srgbClr val="0000FF"/>
                </a:solidFill>
              </a:rPr>
              <a:t>一般</a:t>
            </a:r>
            <a:r>
              <a:rPr kumimoji="1" lang="ja-JP" altLang="en-US" sz="4800" b="1" dirty="0" smtClean="0">
                <a:solidFill>
                  <a:srgbClr val="0000FF"/>
                </a:solidFill>
              </a:rPr>
              <a:t>健康診断（職場）</a:t>
            </a:r>
          </a:p>
        </p:txBody>
      </p:sp>
      <p:sp>
        <p:nvSpPr>
          <p:cNvPr id="6" name="ホームベース 5"/>
          <p:cNvSpPr/>
          <p:nvPr/>
        </p:nvSpPr>
        <p:spPr>
          <a:xfrm>
            <a:off x="428596" y="3071810"/>
            <a:ext cx="8501122" cy="285752"/>
          </a:xfrm>
          <a:prstGeom prst="homePlate">
            <a:avLst>
              <a:gd name="adj" fmla="val 19857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smtClean="0">
              <a:solidFill>
                <a:srgbClr val="0000FF"/>
              </a:solidFill>
            </a:endParaRPr>
          </a:p>
        </p:txBody>
      </p:sp>
      <p:sp>
        <p:nvSpPr>
          <p:cNvPr id="7" name="正方形/長方形 6"/>
          <p:cNvSpPr/>
          <p:nvPr/>
        </p:nvSpPr>
        <p:spPr>
          <a:xfrm>
            <a:off x="214282" y="642918"/>
            <a:ext cx="1714512" cy="214314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0000FF"/>
                </a:solidFill>
              </a:rPr>
              <a:t>労働安全衛生法</a:t>
            </a:r>
          </a:p>
        </p:txBody>
      </p:sp>
      <p:sp>
        <p:nvSpPr>
          <p:cNvPr id="8" name="正方形/長方形 7"/>
          <p:cNvSpPr/>
          <p:nvPr/>
        </p:nvSpPr>
        <p:spPr>
          <a:xfrm>
            <a:off x="214282" y="3714752"/>
            <a:ext cx="1714512" cy="214314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002060"/>
                </a:solidFill>
              </a:rPr>
              <a:t>高齢者医療確保法</a:t>
            </a:r>
          </a:p>
        </p:txBody>
      </p:sp>
      <p:sp>
        <p:nvSpPr>
          <p:cNvPr id="9" name="フローチャート : 磁気ディスク 8"/>
          <p:cNvSpPr/>
          <p:nvPr/>
        </p:nvSpPr>
        <p:spPr>
          <a:xfrm>
            <a:off x="2428860" y="2071678"/>
            <a:ext cx="1428760" cy="2286016"/>
          </a:xfrm>
          <a:prstGeom prst="flowChartMagneticDisk">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健診</a:t>
            </a:r>
          </a:p>
        </p:txBody>
      </p:sp>
      <p:sp>
        <p:nvSpPr>
          <p:cNvPr id="10" name="フローチャート : 磁気ディスク 9"/>
          <p:cNvSpPr/>
          <p:nvPr/>
        </p:nvSpPr>
        <p:spPr>
          <a:xfrm>
            <a:off x="5357818" y="2071678"/>
            <a:ext cx="1428760" cy="2286016"/>
          </a:xfrm>
          <a:prstGeom prst="flowChartMagneticDisk">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保健指導</a:t>
            </a:r>
          </a:p>
        </p:txBody>
      </p:sp>
      <p:sp>
        <p:nvSpPr>
          <p:cNvPr id="11" name="正方形/長方形 10"/>
          <p:cNvSpPr/>
          <p:nvPr/>
        </p:nvSpPr>
        <p:spPr>
          <a:xfrm>
            <a:off x="7345838" y="642918"/>
            <a:ext cx="1714512" cy="214314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0000FF"/>
                </a:solidFill>
              </a:rPr>
              <a:t>事業者</a:t>
            </a:r>
            <a:endParaRPr kumimoji="1" lang="en-US" altLang="ja-JP" sz="2800" dirty="0" smtClean="0">
              <a:solidFill>
                <a:srgbClr val="0000FF"/>
              </a:solidFill>
            </a:endParaRPr>
          </a:p>
          <a:p>
            <a:pPr algn="ctr"/>
            <a:r>
              <a:rPr kumimoji="1" lang="ja-JP" altLang="en-US" sz="2800" dirty="0" smtClean="0">
                <a:solidFill>
                  <a:srgbClr val="0000FF"/>
                </a:solidFill>
              </a:rPr>
              <a:t>責任</a:t>
            </a:r>
          </a:p>
        </p:txBody>
      </p:sp>
      <p:sp>
        <p:nvSpPr>
          <p:cNvPr id="12" name="正方形/長方形 11"/>
          <p:cNvSpPr/>
          <p:nvPr/>
        </p:nvSpPr>
        <p:spPr>
          <a:xfrm>
            <a:off x="7345838" y="3714752"/>
            <a:ext cx="1714512" cy="214314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002060"/>
                </a:solidFill>
              </a:rPr>
              <a:t>医療保険者責任</a:t>
            </a:r>
          </a:p>
        </p:txBody>
      </p:sp>
      <p:sp>
        <p:nvSpPr>
          <p:cNvPr id="13" name="テキスト ボックス 12"/>
          <p:cNvSpPr txBox="1"/>
          <p:nvPr/>
        </p:nvSpPr>
        <p:spPr>
          <a:xfrm>
            <a:off x="2571736" y="2254931"/>
            <a:ext cx="1143008" cy="2031325"/>
          </a:xfrm>
          <a:prstGeom prst="rect">
            <a:avLst/>
          </a:prstGeom>
          <a:noFill/>
        </p:spPr>
        <p:txBody>
          <a:bodyPr wrap="square" rtlCol="0">
            <a:spAutoFit/>
          </a:bodyPr>
          <a:lstStyle/>
          <a:p>
            <a:r>
              <a:rPr kumimoji="1" lang="ja-JP" altLang="en-US" b="1" dirty="0" smtClean="0">
                <a:solidFill>
                  <a:schemeClr val="bg1"/>
                </a:solidFill>
                <a:effectLst>
                  <a:outerShdw blurRad="38100" dist="38100" dir="2700000" algn="tl">
                    <a:srgbClr val="000000">
                      <a:alpha val="43137"/>
                    </a:srgbClr>
                  </a:outerShdw>
                </a:effectLst>
              </a:rPr>
              <a:t>健康診断</a:t>
            </a:r>
            <a:endParaRPr kumimoji="1" lang="en-US" altLang="ja-JP" b="1" dirty="0" smtClean="0">
              <a:solidFill>
                <a:schemeClr val="bg1"/>
              </a:solidFill>
              <a:effectLst>
                <a:outerShdw blurRad="38100" dist="38100" dir="2700000" algn="tl">
                  <a:srgbClr val="000000">
                    <a:alpha val="43137"/>
                  </a:srgbClr>
                </a:outerShdw>
              </a:effectLst>
            </a:endParaRPr>
          </a:p>
          <a:p>
            <a:endParaRPr lang="en-US" altLang="ja-JP" b="1" dirty="0" smtClean="0">
              <a:solidFill>
                <a:schemeClr val="bg1"/>
              </a:solidFill>
              <a:effectLst>
                <a:outerShdw blurRad="38100" dist="38100" dir="2700000" algn="tl">
                  <a:srgbClr val="000000">
                    <a:alpha val="43137"/>
                  </a:srgbClr>
                </a:outerShdw>
              </a:effectLst>
            </a:endParaRPr>
          </a:p>
          <a:p>
            <a:endParaRPr kumimoji="1" lang="en-US" altLang="ja-JP" b="1" dirty="0" smtClean="0">
              <a:solidFill>
                <a:schemeClr val="bg1"/>
              </a:solidFill>
              <a:effectLst>
                <a:outerShdw blurRad="38100" dist="38100" dir="2700000" algn="tl">
                  <a:srgbClr val="000000">
                    <a:alpha val="43137"/>
                  </a:srgbClr>
                </a:outerShdw>
              </a:effectLst>
            </a:endParaRPr>
          </a:p>
          <a:p>
            <a:endParaRPr lang="en-US" altLang="ja-JP" b="1" dirty="0" smtClean="0">
              <a:solidFill>
                <a:schemeClr val="bg1"/>
              </a:solidFill>
              <a:effectLst>
                <a:outerShdw blurRad="38100" dist="38100" dir="2700000" algn="tl">
                  <a:srgbClr val="000000">
                    <a:alpha val="43137"/>
                  </a:srgbClr>
                </a:outerShdw>
              </a:effectLst>
            </a:endParaRPr>
          </a:p>
          <a:p>
            <a:endParaRPr kumimoji="1" lang="en-US" altLang="ja-JP" b="1" dirty="0" smtClean="0">
              <a:solidFill>
                <a:schemeClr val="bg1"/>
              </a:solidFill>
              <a:effectLst>
                <a:outerShdw blurRad="38100" dist="38100" dir="2700000" algn="tl">
                  <a:srgbClr val="000000">
                    <a:alpha val="43137"/>
                  </a:srgbClr>
                </a:outerShdw>
              </a:effectLst>
            </a:endParaRPr>
          </a:p>
          <a:p>
            <a:endParaRPr lang="en-US" altLang="ja-JP" b="1" dirty="0" smtClean="0">
              <a:solidFill>
                <a:schemeClr val="bg1"/>
              </a:solidFill>
              <a:effectLst>
                <a:outerShdw blurRad="38100" dist="38100" dir="2700000" algn="tl">
                  <a:srgbClr val="000000">
                    <a:alpha val="43137"/>
                  </a:srgbClr>
                </a:outerShdw>
              </a:effectLst>
            </a:endParaRPr>
          </a:p>
          <a:p>
            <a:r>
              <a:rPr lang="ja-JP" altLang="en-US" b="1" dirty="0" smtClean="0">
                <a:solidFill>
                  <a:schemeClr val="bg1"/>
                </a:solidFill>
                <a:effectLst>
                  <a:outerShdw blurRad="38100" dist="38100" dir="2700000" algn="tl">
                    <a:srgbClr val="000000">
                      <a:alpha val="43137"/>
                    </a:srgbClr>
                  </a:outerShdw>
                </a:effectLst>
              </a:rPr>
              <a:t>健康診査</a:t>
            </a:r>
            <a:endParaRPr kumimoji="1" lang="en-US" altLang="ja-JP" b="1" dirty="0" smtClean="0">
              <a:solidFill>
                <a:schemeClr val="bg1"/>
              </a:solidFill>
              <a:effectLst>
                <a:outerShdw blurRad="38100" dist="38100" dir="2700000" algn="tl">
                  <a:srgbClr val="000000">
                    <a:alpha val="43137"/>
                  </a:srgbClr>
                </a:outerShdw>
              </a:effectLst>
            </a:endParaRPr>
          </a:p>
        </p:txBody>
      </p:sp>
      <p:sp>
        <p:nvSpPr>
          <p:cNvPr id="15" name="角丸四角形 14"/>
          <p:cNvSpPr/>
          <p:nvPr/>
        </p:nvSpPr>
        <p:spPr>
          <a:xfrm>
            <a:off x="1928794" y="642918"/>
            <a:ext cx="2786082" cy="1143008"/>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000" dirty="0" smtClean="0">
                <a:solidFill>
                  <a:schemeClr val="bg1"/>
                </a:solidFill>
              </a:rPr>
              <a:t>事業者実施義務○</a:t>
            </a:r>
            <a:endParaRPr kumimoji="1" lang="en-US" altLang="ja-JP" sz="2000" dirty="0" smtClean="0">
              <a:solidFill>
                <a:schemeClr val="bg1"/>
              </a:solidFill>
            </a:endParaRPr>
          </a:p>
          <a:p>
            <a:pPr algn="ctr"/>
            <a:r>
              <a:rPr lang="ja-JP" altLang="en-US" sz="2000" dirty="0" smtClean="0">
                <a:solidFill>
                  <a:schemeClr val="bg1"/>
                </a:solidFill>
              </a:rPr>
              <a:t>労働者受診義務○</a:t>
            </a:r>
            <a:endParaRPr kumimoji="1" lang="ja-JP" altLang="en-US" sz="2000" dirty="0" smtClean="0">
              <a:solidFill>
                <a:schemeClr val="bg1"/>
              </a:solidFill>
            </a:endParaRPr>
          </a:p>
        </p:txBody>
      </p:sp>
      <p:sp>
        <p:nvSpPr>
          <p:cNvPr id="16" name="角丸四角形 15"/>
          <p:cNvSpPr/>
          <p:nvPr/>
        </p:nvSpPr>
        <p:spPr>
          <a:xfrm>
            <a:off x="4714876" y="642918"/>
            <a:ext cx="2786082" cy="1143008"/>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2000" dirty="0" smtClean="0">
                <a:solidFill>
                  <a:schemeClr val="bg1"/>
                </a:solidFill>
              </a:rPr>
              <a:t>事業者実施義務</a:t>
            </a:r>
            <a:r>
              <a:rPr kumimoji="1" lang="en-US" altLang="ja-JP" sz="2000" dirty="0" smtClean="0">
                <a:solidFill>
                  <a:schemeClr val="bg1"/>
                </a:solidFill>
              </a:rPr>
              <a:t>×</a:t>
            </a:r>
          </a:p>
          <a:p>
            <a:pPr algn="ctr"/>
            <a:r>
              <a:rPr lang="ja-JP" altLang="en-US" sz="2000" dirty="0" smtClean="0">
                <a:solidFill>
                  <a:schemeClr val="bg1"/>
                </a:solidFill>
              </a:rPr>
              <a:t>労働者受診義務</a:t>
            </a:r>
            <a:r>
              <a:rPr lang="en-US" altLang="ja-JP" sz="2000" dirty="0" smtClean="0">
                <a:solidFill>
                  <a:schemeClr val="bg1"/>
                </a:solidFill>
              </a:rPr>
              <a:t>×</a:t>
            </a:r>
            <a:endParaRPr kumimoji="1" lang="ja-JP" altLang="en-US" sz="2000" dirty="0" smtClean="0">
              <a:solidFill>
                <a:schemeClr val="bg1"/>
              </a:solidFill>
            </a:endParaRPr>
          </a:p>
        </p:txBody>
      </p:sp>
      <p:sp>
        <p:nvSpPr>
          <p:cNvPr id="17" name="角丸四角形 16"/>
          <p:cNvSpPr/>
          <p:nvPr/>
        </p:nvSpPr>
        <p:spPr>
          <a:xfrm>
            <a:off x="1928794" y="4714884"/>
            <a:ext cx="2786082" cy="1143008"/>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2000" dirty="0" smtClean="0">
                <a:solidFill>
                  <a:schemeClr val="bg1"/>
                </a:solidFill>
              </a:rPr>
              <a:t>保険</a:t>
            </a:r>
            <a:r>
              <a:rPr kumimoji="1" lang="ja-JP" altLang="en-US" sz="2000" dirty="0" smtClean="0">
                <a:solidFill>
                  <a:schemeClr val="bg1"/>
                </a:solidFill>
              </a:rPr>
              <a:t>者実施義務○</a:t>
            </a:r>
            <a:endParaRPr kumimoji="1" lang="en-US" altLang="ja-JP" sz="2000" dirty="0" smtClean="0">
              <a:solidFill>
                <a:schemeClr val="bg1"/>
              </a:solidFill>
            </a:endParaRPr>
          </a:p>
          <a:p>
            <a:pPr algn="ctr"/>
            <a:r>
              <a:rPr lang="ja-JP" altLang="en-US" sz="2000" dirty="0" smtClean="0">
                <a:solidFill>
                  <a:schemeClr val="bg1"/>
                </a:solidFill>
              </a:rPr>
              <a:t>被保険者受診義務</a:t>
            </a:r>
            <a:r>
              <a:rPr lang="en-US" altLang="ja-JP" sz="2000" dirty="0" smtClean="0">
                <a:solidFill>
                  <a:schemeClr val="bg1"/>
                </a:solidFill>
              </a:rPr>
              <a:t>×</a:t>
            </a:r>
            <a:endParaRPr kumimoji="1" lang="ja-JP" altLang="en-US" sz="2000" dirty="0" smtClean="0">
              <a:solidFill>
                <a:schemeClr val="bg1"/>
              </a:solidFill>
            </a:endParaRPr>
          </a:p>
        </p:txBody>
      </p:sp>
      <p:sp>
        <p:nvSpPr>
          <p:cNvPr id="18" name="角丸四角形 17"/>
          <p:cNvSpPr/>
          <p:nvPr/>
        </p:nvSpPr>
        <p:spPr>
          <a:xfrm>
            <a:off x="4714876" y="4714884"/>
            <a:ext cx="2786082" cy="1143008"/>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dirty="0" smtClean="0">
                <a:solidFill>
                  <a:schemeClr val="bg1"/>
                </a:solidFill>
              </a:rPr>
              <a:t>保険</a:t>
            </a:r>
            <a:r>
              <a:rPr kumimoji="1" lang="ja-JP" altLang="en-US" sz="2000" dirty="0" smtClean="0">
                <a:solidFill>
                  <a:schemeClr val="bg1"/>
                </a:solidFill>
              </a:rPr>
              <a:t>者実施義務○</a:t>
            </a:r>
            <a:endParaRPr kumimoji="1" lang="en-US" altLang="ja-JP" sz="2000" dirty="0" smtClean="0">
              <a:solidFill>
                <a:schemeClr val="bg1"/>
              </a:solidFill>
            </a:endParaRPr>
          </a:p>
          <a:p>
            <a:pPr algn="ctr"/>
            <a:r>
              <a:rPr lang="ja-JP" altLang="en-US" sz="2000" dirty="0" smtClean="0">
                <a:solidFill>
                  <a:schemeClr val="bg1"/>
                </a:solidFill>
              </a:rPr>
              <a:t>被保険者受診義務</a:t>
            </a:r>
            <a:r>
              <a:rPr lang="en-US" altLang="ja-JP" sz="2000" dirty="0" smtClean="0">
                <a:solidFill>
                  <a:schemeClr val="bg1"/>
                </a:solidFill>
              </a:rPr>
              <a:t>×</a:t>
            </a:r>
            <a:endParaRPr kumimoji="1" lang="ja-JP" altLang="en-US" sz="2000" dirty="0" smtClean="0">
              <a:solidFill>
                <a:schemeClr val="bg1"/>
              </a:solidFill>
            </a:endParaRPr>
          </a:p>
        </p:txBody>
      </p:sp>
      <p:sp>
        <p:nvSpPr>
          <p:cNvPr id="19" name="テキスト ボックス 18"/>
          <p:cNvSpPr txBox="1"/>
          <p:nvPr/>
        </p:nvSpPr>
        <p:spPr>
          <a:xfrm>
            <a:off x="5214942" y="2214554"/>
            <a:ext cx="1643074" cy="2031325"/>
          </a:xfrm>
          <a:prstGeom prst="rect">
            <a:avLst/>
          </a:prstGeom>
          <a:noFill/>
        </p:spPr>
        <p:txBody>
          <a:bodyPr wrap="square" rtlCol="0">
            <a:spAutoFit/>
          </a:bodyPr>
          <a:lstStyle/>
          <a:p>
            <a:pPr algn="ctr"/>
            <a:r>
              <a:rPr lang="ja-JP" altLang="en-US" b="1" dirty="0" smtClean="0">
                <a:solidFill>
                  <a:schemeClr val="bg1"/>
                </a:solidFill>
                <a:effectLst>
                  <a:outerShdw blurRad="38100" dist="38100" dir="2700000" algn="tl">
                    <a:srgbClr val="000000">
                      <a:alpha val="43137"/>
                    </a:srgbClr>
                  </a:outerShdw>
                </a:effectLst>
              </a:rPr>
              <a:t>保健指導</a:t>
            </a:r>
            <a:endParaRPr kumimoji="1" lang="en-US" altLang="ja-JP" b="1" dirty="0" smtClean="0">
              <a:solidFill>
                <a:schemeClr val="bg1"/>
              </a:solidFill>
              <a:effectLst>
                <a:outerShdw blurRad="38100" dist="38100" dir="2700000" algn="tl">
                  <a:srgbClr val="000000">
                    <a:alpha val="43137"/>
                  </a:srgbClr>
                </a:outerShdw>
              </a:effectLst>
            </a:endParaRPr>
          </a:p>
          <a:p>
            <a:pPr algn="ctr"/>
            <a:endParaRPr lang="en-US" altLang="ja-JP" b="1" dirty="0" smtClean="0">
              <a:solidFill>
                <a:schemeClr val="bg1"/>
              </a:solidFill>
              <a:effectLst>
                <a:outerShdw blurRad="38100" dist="38100" dir="2700000" algn="tl">
                  <a:srgbClr val="000000">
                    <a:alpha val="43137"/>
                  </a:srgbClr>
                </a:outerShdw>
              </a:effectLst>
            </a:endParaRPr>
          </a:p>
          <a:p>
            <a:pPr algn="ctr"/>
            <a:endParaRPr kumimoji="1" lang="en-US" altLang="ja-JP" b="1" dirty="0" smtClean="0">
              <a:solidFill>
                <a:schemeClr val="bg1"/>
              </a:solidFill>
              <a:effectLst>
                <a:outerShdw blurRad="38100" dist="38100" dir="2700000" algn="tl">
                  <a:srgbClr val="000000">
                    <a:alpha val="43137"/>
                  </a:srgbClr>
                </a:outerShdw>
              </a:effectLst>
            </a:endParaRPr>
          </a:p>
          <a:p>
            <a:pPr algn="ctr"/>
            <a:endParaRPr lang="en-US" altLang="ja-JP" b="1" dirty="0" smtClean="0">
              <a:solidFill>
                <a:schemeClr val="bg1"/>
              </a:solidFill>
              <a:effectLst>
                <a:outerShdw blurRad="38100" dist="38100" dir="2700000" algn="tl">
                  <a:srgbClr val="000000">
                    <a:alpha val="43137"/>
                  </a:srgbClr>
                </a:outerShdw>
              </a:effectLst>
            </a:endParaRPr>
          </a:p>
          <a:p>
            <a:pPr algn="ctr"/>
            <a:endParaRPr kumimoji="1" lang="en-US" altLang="ja-JP" b="1" dirty="0" smtClean="0">
              <a:solidFill>
                <a:schemeClr val="bg1"/>
              </a:solidFill>
              <a:effectLst>
                <a:outerShdw blurRad="38100" dist="38100" dir="2700000" algn="tl">
                  <a:srgbClr val="000000">
                    <a:alpha val="43137"/>
                  </a:srgbClr>
                </a:outerShdw>
              </a:effectLst>
            </a:endParaRPr>
          </a:p>
          <a:p>
            <a:pPr algn="ctr"/>
            <a:endParaRPr lang="en-US" altLang="ja-JP" b="1" dirty="0" smtClean="0">
              <a:solidFill>
                <a:schemeClr val="bg1"/>
              </a:solidFill>
              <a:effectLst>
                <a:outerShdw blurRad="38100" dist="38100" dir="2700000" algn="tl">
                  <a:srgbClr val="000000">
                    <a:alpha val="43137"/>
                  </a:srgbClr>
                </a:outerShdw>
              </a:effectLst>
            </a:endParaRPr>
          </a:p>
          <a:p>
            <a:pPr algn="ctr"/>
            <a:r>
              <a:rPr lang="ja-JP" altLang="en-US" b="1" dirty="0" smtClean="0">
                <a:solidFill>
                  <a:schemeClr val="bg1"/>
                </a:solidFill>
                <a:effectLst>
                  <a:outerShdw blurRad="38100" dist="38100" dir="2700000" algn="tl">
                    <a:srgbClr val="000000">
                      <a:alpha val="43137"/>
                    </a:srgbClr>
                  </a:outerShdw>
                </a:effectLst>
              </a:rPr>
              <a:t>特定保健指導</a:t>
            </a:r>
            <a:endParaRPr kumimoji="1" lang="en-US" altLang="ja-JP"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1+#ppt_w/2"/>
                                          </p:val>
                                        </p:tav>
                                        <p:tav tm="100000">
                                          <p:val>
                                            <p:strVal val="#ppt_x"/>
                                          </p:val>
                                        </p:tav>
                                      </p:tavLst>
                                    </p:anim>
                                    <p:anim calcmode="lin" valueType="num">
                                      <p:cBhvr additive="base">
                                        <p:cTn id="1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ppt_x"/>
                                          </p:val>
                                        </p:tav>
                                        <p:tav tm="100000">
                                          <p:val>
                                            <p:strVal val="#ppt_x"/>
                                          </p:val>
                                        </p:tav>
                                      </p:tavLst>
                                    </p:anim>
                                    <p:anim calcmode="lin" valueType="num">
                                      <p:cBhvr additive="base">
                                        <p:cTn id="34" dur="10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ppt_x"/>
                                          </p:val>
                                        </p:tav>
                                        <p:tav tm="100000">
                                          <p:val>
                                            <p:strVal val="#ppt_x"/>
                                          </p:val>
                                        </p:tav>
                                      </p:tavLst>
                                    </p:anim>
                                    <p:anim calcmode="lin" valueType="num">
                                      <p:cBhvr additive="base">
                                        <p:cTn id="3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heckerboard(across)">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checkerboard(across)">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1000" fill="hold"/>
                                        <p:tgtEl>
                                          <p:spTgt spid="15"/>
                                        </p:tgtEl>
                                        <p:attrNameLst>
                                          <p:attrName>ppt_x</p:attrName>
                                        </p:attrNameLst>
                                      </p:cBhvr>
                                      <p:tavLst>
                                        <p:tav tm="0">
                                          <p:val>
                                            <p:strVal val="#ppt_x"/>
                                          </p:val>
                                        </p:tav>
                                        <p:tav tm="100000">
                                          <p:val>
                                            <p:strVal val="#ppt_x"/>
                                          </p:val>
                                        </p:tav>
                                      </p:tavLst>
                                    </p:anim>
                                    <p:anim calcmode="lin" valueType="num">
                                      <p:cBhvr additive="base">
                                        <p:cTn id="54" dur="1000" fill="hold"/>
                                        <p:tgtEl>
                                          <p:spTgt spid="15"/>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1000" fill="hold"/>
                                        <p:tgtEl>
                                          <p:spTgt spid="17"/>
                                        </p:tgtEl>
                                        <p:attrNameLst>
                                          <p:attrName>ppt_x</p:attrName>
                                        </p:attrNameLst>
                                      </p:cBhvr>
                                      <p:tavLst>
                                        <p:tav tm="0">
                                          <p:val>
                                            <p:strVal val="#ppt_x"/>
                                          </p:val>
                                        </p:tav>
                                        <p:tav tm="100000">
                                          <p:val>
                                            <p:strVal val="#ppt_x"/>
                                          </p:val>
                                        </p:tav>
                                      </p:tavLst>
                                    </p:anim>
                                    <p:anim calcmode="lin" valueType="num">
                                      <p:cBhvr additive="base">
                                        <p:cTn id="58"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1000" fill="hold"/>
                                        <p:tgtEl>
                                          <p:spTgt spid="16"/>
                                        </p:tgtEl>
                                        <p:attrNameLst>
                                          <p:attrName>ppt_x</p:attrName>
                                        </p:attrNameLst>
                                      </p:cBhvr>
                                      <p:tavLst>
                                        <p:tav tm="0">
                                          <p:val>
                                            <p:strVal val="#ppt_x"/>
                                          </p:val>
                                        </p:tav>
                                        <p:tav tm="100000">
                                          <p:val>
                                            <p:strVal val="#ppt_x"/>
                                          </p:val>
                                        </p:tav>
                                      </p:tavLst>
                                    </p:anim>
                                    <p:anim calcmode="lin" valueType="num">
                                      <p:cBhvr additive="base">
                                        <p:cTn id="64" dur="1000" fill="hold"/>
                                        <p:tgtEl>
                                          <p:spTgt spid="16"/>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1000" fill="hold"/>
                                        <p:tgtEl>
                                          <p:spTgt spid="18"/>
                                        </p:tgtEl>
                                        <p:attrNameLst>
                                          <p:attrName>ppt_x</p:attrName>
                                        </p:attrNameLst>
                                      </p:cBhvr>
                                      <p:tavLst>
                                        <p:tav tm="0">
                                          <p:val>
                                            <p:strVal val="#ppt_x"/>
                                          </p:val>
                                        </p:tav>
                                        <p:tav tm="100000">
                                          <p:val>
                                            <p:strVal val="#ppt_x"/>
                                          </p:val>
                                        </p:tav>
                                      </p:tavLst>
                                    </p:anim>
                                    <p:anim calcmode="lin" valueType="num">
                                      <p:cBhvr additive="base">
                                        <p:cTn id="68"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p:bldP spid="15" grpId="0" animBg="1"/>
      <p:bldP spid="16" grpId="0" animBg="1"/>
      <p:bldP spid="17" grpId="0" animBg="1"/>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2875" y="357188"/>
            <a:ext cx="8643938" cy="760412"/>
          </a:xfrm>
        </p:spPr>
        <p:txBody>
          <a:bodyPr/>
          <a:lstStyle/>
          <a:p>
            <a:r>
              <a:rPr lang="ja-JP" altLang="en-US" sz="2800" dirty="0" smtClean="0"/>
              <a:t>－健診項目の整合（平成</a:t>
            </a:r>
            <a:r>
              <a:rPr lang="en-US" altLang="ja-JP" sz="2800" dirty="0" smtClean="0"/>
              <a:t>20</a:t>
            </a:r>
            <a:r>
              <a:rPr lang="ja-JP" altLang="en-US" sz="2800" dirty="0" smtClean="0"/>
              <a:t>年</a:t>
            </a:r>
            <a:r>
              <a:rPr lang="en-US" altLang="ja-JP" sz="2800" dirty="0" smtClean="0"/>
              <a:t>4</a:t>
            </a:r>
            <a:r>
              <a:rPr lang="ja-JP" altLang="en-US" sz="2800" dirty="0" smtClean="0"/>
              <a:t>月以降）－</a:t>
            </a:r>
          </a:p>
        </p:txBody>
      </p:sp>
      <p:sp>
        <p:nvSpPr>
          <p:cNvPr id="3075" name="Oval 3"/>
          <p:cNvSpPr>
            <a:spLocks noChangeArrowheads="1"/>
          </p:cNvSpPr>
          <p:nvPr/>
        </p:nvSpPr>
        <p:spPr bwMode="auto">
          <a:xfrm>
            <a:off x="214313" y="1773238"/>
            <a:ext cx="7858125" cy="3084512"/>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3076" name="Oval 4"/>
          <p:cNvSpPr>
            <a:spLocks noChangeArrowheads="1"/>
          </p:cNvSpPr>
          <p:nvPr/>
        </p:nvSpPr>
        <p:spPr bwMode="auto">
          <a:xfrm rot="-829885">
            <a:off x="3556000" y="1636713"/>
            <a:ext cx="5116513" cy="2879725"/>
          </a:xfrm>
          <a:prstGeom prst="ellipse">
            <a:avLst/>
          </a:prstGeom>
          <a:solidFill>
            <a:srgbClr val="FFFF00">
              <a:alpha val="39999"/>
            </a:srgbClr>
          </a:solidFill>
          <a:ln w="9525">
            <a:solidFill>
              <a:schemeClr val="tx1"/>
            </a:solidFill>
            <a:round/>
            <a:headEnd/>
            <a:tailEnd/>
          </a:ln>
        </p:spPr>
        <p:txBody>
          <a:bodyPr wrap="none" anchor="ctr"/>
          <a:lstStyle/>
          <a:p>
            <a:endParaRPr lang="ja-JP" altLang="en-US"/>
          </a:p>
        </p:txBody>
      </p:sp>
      <p:sp>
        <p:nvSpPr>
          <p:cNvPr id="3077" name="Text Box 5"/>
          <p:cNvSpPr txBox="1">
            <a:spLocks noChangeArrowheads="1"/>
          </p:cNvSpPr>
          <p:nvPr/>
        </p:nvSpPr>
        <p:spPr bwMode="auto">
          <a:xfrm>
            <a:off x="3929063" y="2214563"/>
            <a:ext cx="3071812" cy="2554287"/>
          </a:xfrm>
          <a:prstGeom prst="rect">
            <a:avLst/>
          </a:prstGeom>
          <a:noFill/>
          <a:ln w="9525">
            <a:noFill/>
            <a:miter lim="800000"/>
            <a:headEnd/>
            <a:tailEnd/>
          </a:ln>
        </p:spPr>
        <p:txBody>
          <a:bodyPr>
            <a:spAutoFit/>
          </a:bodyPr>
          <a:lstStyle/>
          <a:p>
            <a:pPr>
              <a:spcBef>
                <a:spcPct val="50000"/>
              </a:spcBef>
            </a:pPr>
            <a:r>
              <a:rPr lang="ja-JP" altLang="en-US" sz="1600" b="1"/>
              <a:t>      診察</a:t>
            </a:r>
            <a:r>
              <a:rPr lang="en-US" altLang="ja-JP" sz="1600" b="1"/>
              <a:t>,</a:t>
            </a:r>
            <a:r>
              <a:rPr lang="ja-JP" altLang="en-US" sz="1600" b="1"/>
              <a:t>身長</a:t>
            </a:r>
            <a:r>
              <a:rPr lang="en-US" altLang="ja-JP" sz="1600" b="1"/>
              <a:t>,</a:t>
            </a:r>
            <a:r>
              <a:rPr lang="ja-JP" altLang="en-US" sz="1600" b="1"/>
              <a:t>体重</a:t>
            </a:r>
            <a:r>
              <a:rPr lang="en-US" altLang="ja-JP" sz="1600" b="1"/>
              <a:t>,</a:t>
            </a:r>
          </a:p>
          <a:p>
            <a:pPr>
              <a:spcBef>
                <a:spcPct val="50000"/>
              </a:spcBef>
            </a:pPr>
            <a:r>
              <a:rPr lang="ja-JP" altLang="en-US" sz="1600" b="1"/>
              <a:t>ＢＭＩ</a:t>
            </a:r>
            <a:r>
              <a:rPr lang="en-US" altLang="ja-JP" sz="1600" b="1"/>
              <a:t>,</a:t>
            </a:r>
            <a:r>
              <a:rPr lang="ja-JP" altLang="en-US" sz="1600" b="1"/>
              <a:t>血圧</a:t>
            </a:r>
            <a:r>
              <a:rPr lang="en-US" altLang="ja-JP" sz="1600" b="1"/>
              <a:t>,</a:t>
            </a:r>
            <a:r>
              <a:rPr lang="ja-JP" altLang="en-US" sz="1600" b="1"/>
              <a:t>腹囲</a:t>
            </a:r>
            <a:endParaRPr lang="en-US" altLang="ja-JP" sz="1600" b="1"/>
          </a:p>
          <a:p>
            <a:pPr>
              <a:spcBef>
                <a:spcPct val="50000"/>
              </a:spcBef>
            </a:pPr>
            <a:r>
              <a:rPr lang="en-US" altLang="ja-JP" sz="1600" b="1"/>
              <a:t>GOT,GPT, g-GTP,</a:t>
            </a:r>
          </a:p>
          <a:p>
            <a:pPr>
              <a:spcBef>
                <a:spcPct val="50000"/>
              </a:spcBef>
            </a:pPr>
            <a:r>
              <a:rPr lang="en-US" altLang="ja-JP" sz="1600" b="1"/>
              <a:t>LDL,TG,HDL,</a:t>
            </a:r>
          </a:p>
          <a:p>
            <a:pPr>
              <a:spcBef>
                <a:spcPct val="50000"/>
              </a:spcBef>
            </a:pPr>
            <a:r>
              <a:rPr lang="en-US" altLang="ja-JP" sz="1600" b="1"/>
              <a:t>BS or HbA1c</a:t>
            </a:r>
          </a:p>
          <a:p>
            <a:pPr>
              <a:spcBef>
                <a:spcPct val="50000"/>
              </a:spcBef>
            </a:pPr>
            <a:r>
              <a:rPr lang="ja-JP" altLang="en-US" sz="1600" b="1"/>
              <a:t>            尿（タンパク、糖）　　</a:t>
            </a:r>
            <a:endParaRPr lang="en-US" altLang="ja-JP" sz="1600" b="1"/>
          </a:p>
          <a:p>
            <a:pPr>
              <a:spcBef>
                <a:spcPct val="50000"/>
              </a:spcBef>
            </a:pPr>
            <a:r>
              <a:rPr lang="ja-JP" altLang="en-US" sz="1600" b="1"/>
              <a:t>　　　</a:t>
            </a:r>
            <a:endParaRPr lang="en-US" altLang="ja-JP" sz="1600" b="1"/>
          </a:p>
        </p:txBody>
      </p:sp>
      <p:sp>
        <p:nvSpPr>
          <p:cNvPr id="3078" name="Text Box 6"/>
          <p:cNvSpPr txBox="1">
            <a:spLocks noChangeArrowheads="1"/>
          </p:cNvSpPr>
          <p:nvPr/>
        </p:nvSpPr>
        <p:spPr bwMode="auto">
          <a:xfrm>
            <a:off x="928688" y="2357438"/>
            <a:ext cx="2716212" cy="2062162"/>
          </a:xfrm>
          <a:prstGeom prst="rect">
            <a:avLst/>
          </a:prstGeom>
          <a:noFill/>
          <a:ln w="9525">
            <a:noFill/>
            <a:miter lim="800000"/>
            <a:headEnd/>
            <a:tailEnd/>
          </a:ln>
        </p:spPr>
        <p:txBody>
          <a:bodyPr wrap="none">
            <a:spAutoFit/>
          </a:bodyPr>
          <a:lstStyle/>
          <a:p>
            <a:r>
              <a:rPr lang="ja-JP" altLang="en-US" sz="1600" b="1"/>
              <a:t>業務歴、視力、</a:t>
            </a:r>
            <a:endParaRPr lang="en-US" altLang="ja-JP" sz="1600" b="1"/>
          </a:p>
          <a:p>
            <a:r>
              <a:rPr lang="ja-JP" altLang="en-US" sz="1600" b="1"/>
              <a:t>胸部Ｘ－Ｐ，</a:t>
            </a:r>
            <a:endParaRPr lang="en-US" altLang="ja-JP" sz="1600" b="1"/>
          </a:p>
          <a:p>
            <a:r>
              <a:rPr lang="ja-JP" altLang="en-US" sz="1600" b="1"/>
              <a:t>聴力（ｵｰｼﾞｵ</a:t>
            </a:r>
            <a:r>
              <a:rPr lang="en-US" altLang="ja-JP" sz="1600" b="1"/>
              <a:t>;35,40,45</a:t>
            </a:r>
            <a:r>
              <a:rPr lang="ja-JP" altLang="en-US" sz="1600" b="1"/>
              <a:t>以上）</a:t>
            </a:r>
            <a:r>
              <a:rPr lang="en-US" altLang="ja-JP" sz="1600" b="1"/>
              <a:t>,</a:t>
            </a:r>
          </a:p>
          <a:p>
            <a:r>
              <a:rPr lang="ja-JP" altLang="en-US" sz="1600" b="1">
                <a:solidFill>
                  <a:schemeClr val="bg1"/>
                </a:solidFill>
              </a:rPr>
              <a:t>生化学検査</a:t>
            </a:r>
            <a:endParaRPr lang="en-US" altLang="ja-JP" sz="1600" b="1">
              <a:solidFill>
                <a:schemeClr val="bg1"/>
              </a:solidFill>
            </a:endParaRPr>
          </a:p>
          <a:p>
            <a:r>
              <a:rPr lang="ja-JP" altLang="en-US" sz="1600" b="1">
                <a:solidFill>
                  <a:schemeClr val="bg1"/>
                </a:solidFill>
              </a:rPr>
              <a:t>貧血検査（</a:t>
            </a:r>
            <a:r>
              <a:rPr lang="en-US" altLang="ja-JP" sz="1600" b="1">
                <a:solidFill>
                  <a:schemeClr val="bg1"/>
                </a:solidFill>
              </a:rPr>
              <a:t>Hb,RBC,</a:t>
            </a:r>
            <a:r>
              <a:rPr lang="ja-JP" altLang="en-US" sz="1600" b="1">
                <a:solidFill>
                  <a:schemeClr val="bg1"/>
                </a:solidFill>
              </a:rPr>
              <a:t>）</a:t>
            </a:r>
            <a:endParaRPr lang="en-US" altLang="ja-JP" sz="1600" b="1">
              <a:solidFill>
                <a:schemeClr val="bg1"/>
              </a:solidFill>
            </a:endParaRPr>
          </a:p>
          <a:p>
            <a:r>
              <a:rPr lang="ja-JP" altLang="en-US" sz="1600" b="1">
                <a:solidFill>
                  <a:schemeClr val="bg1"/>
                </a:solidFill>
              </a:rPr>
              <a:t>心電図</a:t>
            </a:r>
            <a:r>
              <a:rPr lang="en-US" altLang="ja-JP" sz="1600" b="1">
                <a:solidFill>
                  <a:schemeClr val="bg1"/>
                </a:solidFill>
              </a:rPr>
              <a:t>(35,40</a:t>
            </a:r>
            <a:r>
              <a:rPr lang="ja-JP" altLang="en-US" sz="1600" b="1">
                <a:solidFill>
                  <a:schemeClr val="bg1"/>
                </a:solidFill>
              </a:rPr>
              <a:t>以上）</a:t>
            </a:r>
          </a:p>
          <a:p>
            <a:r>
              <a:rPr lang="ja-JP" altLang="en-US" sz="1600" b="1">
                <a:solidFill>
                  <a:schemeClr val="bg1"/>
                </a:solidFill>
              </a:rPr>
              <a:t>  　　</a:t>
            </a:r>
            <a:r>
              <a:rPr lang="ja-JP" altLang="en-US" sz="1600" b="1">
                <a:solidFill>
                  <a:srgbClr val="FFFF00"/>
                </a:solidFill>
              </a:rPr>
              <a:t>－医師の判断－</a:t>
            </a:r>
          </a:p>
          <a:p>
            <a:r>
              <a:rPr lang="ja-JP" altLang="en-US" sz="1600" b="1">
                <a:solidFill>
                  <a:schemeClr val="bg1"/>
                </a:solidFill>
              </a:rPr>
              <a:t>　          　　　</a:t>
            </a:r>
            <a:r>
              <a:rPr lang="en-US" altLang="ja-JP" sz="1600" b="1">
                <a:solidFill>
                  <a:schemeClr val="bg1"/>
                </a:solidFill>
              </a:rPr>
              <a:t>HbA1c,</a:t>
            </a:r>
            <a:r>
              <a:rPr lang="ja-JP" altLang="en-US" sz="1600" b="1">
                <a:solidFill>
                  <a:schemeClr val="bg1"/>
                </a:solidFill>
              </a:rPr>
              <a:t>喀痰</a:t>
            </a:r>
          </a:p>
        </p:txBody>
      </p:sp>
      <p:sp>
        <p:nvSpPr>
          <p:cNvPr id="3079" name="Text Box 7"/>
          <p:cNvSpPr txBox="1">
            <a:spLocks noChangeArrowheads="1"/>
          </p:cNvSpPr>
          <p:nvPr/>
        </p:nvSpPr>
        <p:spPr bwMode="auto">
          <a:xfrm>
            <a:off x="5857875" y="1928813"/>
            <a:ext cx="2643188" cy="2062162"/>
          </a:xfrm>
          <a:prstGeom prst="rect">
            <a:avLst/>
          </a:prstGeom>
          <a:noFill/>
          <a:ln w="9525">
            <a:noFill/>
            <a:miter lim="800000"/>
            <a:headEnd/>
            <a:tailEnd/>
          </a:ln>
        </p:spPr>
        <p:txBody>
          <a:bodyPr>
            <a:spAutoFit/>
          </a:bodyPr>
          <a:lstStyle/>
          <a:p>
            <a:r>
              <a:rPr lang="ja-JP" altLang="en-US" sz="1600" b="1"/>
              <a:t>　　　　　　　指定質問票</a:t>
            </a:r>
            <a:endParaRPr lang="en-US" altLang="ja-JP" sz="1600" b="1"/>
          </a:p>
          <a:p>
            <a:r>
              <a:rPr lang="ja-JP" altLang="en-US" sz="1600" b="1">
                <a:solidFill>
                  <a:srgbClr val="FF3300"/>
                </a:solidFill>
              </a:rPr>
              <a:t>　　　　　　　　　　　　タバコ</a:t>
            </a:r>
            <a:endParaRPr lang="en-US" altLang="ja-JP" sz="1600" b="1">
              <a:solidFill>
                <a:srgbClr val="FF3300"/>
              </a:solidFill>
            </a:endParaRPr>
          </a:p>
          <a:p>
            <a:endParaRPr lang="ja-JP" altLang="en-US" sz="1600" b="1">
              <a:solidFill>
                <a:srgbClr val="FF3300"/>
              </a:solidFill>
            </a:endParaRPr>
          </a:p>
          <a:p>
            <a:r>
              <a:rPr lang="ja-JP" altLang="en-US" sz="1600" b="1">
                <a:solidFill>
                  <a:srgbClr val="FFFF00"/>
                </a:solidFill>
              </a:rPr>
              <a:t>－医師の判断－</a:t>
            </a:r>
          </a:p>
          <a:p>
            <a:r>
              <a:rPr lang="ja-JP" altLang="en-US" sz="1600" b="1"/>
              <a:t>貧血検査（</a:t>
            </a:r>
            <a:r>
              <a:rPr lang="en-US" altLang="ja-JP" sz="1600" b="1"/>
              <a:t>Ht,Hb,RBC</a:t>
            </a:r>
            <a:r>
              <a:rPr lang="ja-JP" altLang="en-US" sz="1600" b="1"/>
              <a:t>）</a:t>
            </a:r>
            <a:endParaRPr lang="en-US" altLang="ja-JP" sz="1600" b="1"/>
          </a:p>
          <a:p>
            <a:r>
              <a:rPr lang="ja-JP" altLang="en-US" sz="1600" b="1"/>
              <a:t>心電図、眼底</a:t>
            </a:r>
          </a:p>
          <a:p>
            <a:endParaRPr lang="ja-JP" altLang="en-US" sz="1600" b="1"/>
          </a:p>
          <a:p>
            <a:endParaRPr lang="en-US" altLang="ja-JP" sz="1600" b="1"/>
          </a:p>
        </p:txBody>
      </p:sp>
      <p:sp>
        <p:nvSpPr>
          <p:cNvPr id="3080" name="Text Box 8"/>
          <p:cNvSpPr txBox="1">
            <a:spLocks noChangeArrowheads="1"/>
          </p:cNvSpPr>
          <p:nvPr/>
        </p:nvSpPr>
        <p:spPr bwMode="auto">
          <a:xfrm>
            <a:off x="500063" y="1500188"/>
            <a:ext cx="3063875" cy="523875"/>
          </a:xfrm>
          <a:prstGeom prst="rect">
            <a:avLst/>
          </a:prstGeom>
          <a:solidFill>
            <a:srgbClr val="00FF00"/>
          </a:solidFill>
          <a:ln w="9525">
            <a:solidFill>
              <a:schemeClr val="tx1"/>
            </a:solidFill>
            <a:miter lim="800000"/>
            <a:headEnd/>
            <a:tailEnd/>
          </a:ln>
        </p:spPr>
        <p:txBody>
          <a:bodyPr>
            <a:spAutoFit/>
          </a:bodyPr>
          <a:lstStyle/>
          <a:p>
            <a:pPr algn="ctr">
              <a:spcBef>
                <a:spcPct val="50000"/>
              </a:spcBef>
            </a:pPr>
            <a:r>
              <a:rPr lang="ja-JP" altLang="en-US" sz="2800" b="1"/>
              <a:t>労働安全衛生法</a:t>
            </a:r>
          </a:p>
        </p:txBody>
      </p:sp>
      <p:sp>
        <p:nvSpPr>
          <p:cNvPr id="3081" name="Text Box 9"/>
          <p:cNvSpPr txBox="1">
            <a:spLocks noChangeArrowheads="1"/>
          </p:cNvSpPr>
          <p:nvPr/>
        </p:nvSpPr>
        <p:spPr bwMode="auto">
          <a:xfrm>
            <a:off x="5646738" y="1143000"/>
            <a:ext cx="3354387" cy="523875"/>
          </a:xfrm>
          <a:prstGeom prst="rect">
            <a:avLst/>
          </a:prstGeom>
          <a:solidFill>
            <a:srgbClr val="FF9900"/>
          </a:solidFill>
          <a:ln w="9525">
            <a:solidFill>
              <a:schemeClr val="tx1"/>
            </a:solidFill>
            <a:miter lim="800000"/>
            <a:headEnd/>
            <a:tailEnd/>
          </a:ln>
        </p:spPr>
        <p:txBody>
          <a:bodyPr>
            <a:spAutoFit/>
          </a:bodyPr>
          <a:lstStyle/>
          <a:p>
            <a:pPr algn="ctr">
              <a:spcBef>
                <a:spcPct val="50000"/>
              </a:spcBef>
            </a:pPr>
            <a:r>
              <a:rPr lang="ja-JP" altLang="en-US" sz="2800" b="1"/>
              <a:t>高齢者医療法</a:t>
            </a:r>
          </a:p>
        </p:txBody>
      </p:sp>
      <p:sp>
        <p:nvSpPr>
          <p:cNvPr id="3082" name="Text Box 10"/>
          <p:cNvSpPr txBox="1">
            <a:spLocks noChangeArrowheads="1"/>
          </p:cNvSpPr>
          <p:nvPr/>
        </p:nvSpPr>
        <p:spPr bwMode="auto">
          <a:xfrm>
            <a:off x="1071563" y="5143500"/>
            <a:ext cx="5399087" cy="1323975"/>
          </a:xfrm>
          <a:prstGeom prst="rect">
            <a:avLst/>
          </a:prstGeom>
          <a:noFill/>
          <a:ln w="9525">
            <a:noFill/>
            <a:miter lim="800000"/>
            <a:headEnd/>
            <a:tailEnd/>
          </a:ln>
        </p:spPr>
        <p:txBody>
          <a:bodyPr>
            <a:spAutoFit/>
          </a:bodyPr>
          <a:lstStyle/>
          <a:p>
            <a:pPr marL="457200" indent="-457200">
              <a:spcBef>
                <a:spcPct val="50000"/>
              </a:spcBef>
              <a:buFontTx/>
              <a:buAutoNum type="arabicPeriod"/>
            </a:pPr>
            <a:r>
              <a:rPr lang="ja-JP" altLang="en-US" sz="1600" b="1">
                <a:ea typeface="ＭＳ ゴシック" pitchFamily="49" charset="-128"/>
              </a:rPr>
              <a:t>安衛法第７０条の３による調和規定がある</a:t>
            </a:r>
          </a:p>
          <a:p>
            <a:pPr marL="457200" indent="-457200">
              <a:spcBef>
                <a:spcPct val="50000"/>
              </a:spcBef>
              <a:buFontTx/>
              <a:buAutoNum type="arabicPeriod"/>
            </a:pPr>
            <a:r>
              <a:rPr lang="ja-JP" altLang="en-US" sz="1600" b="1">
                <a:ea typeface="ＭＳ ゴシック" pitchFamily="49" charset="-128"/>
              </a:rPr>
              <a:t>事業者と保険者で費用負担の調整が必要である</a:t>
            </a:r>
          </a:p>
          <a:p>
            <a:pPr marL="457200" indent="-457200">
              <a:spcBef>
                <a:spcPct val="50000"/>
              </a:spcBef>
              <a:buFontTx/>
              <a:buAutoNum type="arabicPeriod"/>
            </a:pPr>
            <a:r>
              <a:rPr lang="ja-JP" altLang="en-US" sz="1600" b="1">
                <a:ea typeface="ＭＳ ゴシック" pitchFamily="49" charset="-128"/>
              </a:rPr>
              <a:t>事業者は保険者から事業者健診データの提供を求められた時はそれに応じなければならない</a:t>
            </a:r>
          </a:p>
        </p:txBody>
      </p:sp>
      <p:sp>
        <p:nvSpPr>
          <p:cNvPr id="3083" name="Text Box 11"/>
          <p:cNvSpPr txBox="1">
            <a:spLocks noChangeArrowheads="1"/>
          </p:cNvSpPr>
          <p:nvPr/>
        </p:nvSpPr>
        <p:spPr bwMode="auto">
          <a:xfrm>
            <a:off x="6643688" y="4572000"/>
            <a:ext cx="2339975" cy="2228850"/>
          </a:xfrm>
          <a:prstGeom prst="rect">
            <a:avLst/>
          </a:prstGeom>
          <a:noFill/>
          <a:ln w="9525">
            <a:solidFill>
              <a:schemeClr val="tx1"/>
            </a:solidFill>
            <a:miter lim="800000"/>
            <a:headEnd/>
            <a:tailEnd/>
          </a:ln>
        </p:spPr>
        <p:txBody>
          <a:bodyPr>
            <a:spAutoFit/>
          </a:bodyPr>
          <a:lstStyle/>
          <a:p>
            <a:pPr>
              <a:spcBef>
                <a:spcPct val="50000"/>
              </a:spcBef>
            </a:pPr>
            <a:r>
              <a:rPr lang="ja-JP" altLang="en-US" sz="1400">
                <a:ea typeface="ＭＳ ゴシック" pitchFamily="49" charset="-128"/>
              </a:rPr>
              <a:t>第</a:t>
            </a:r>
            <a:r>
              <a:rPr lang="en-US" altLang="ja-JP" sz="1400">
                <a:ea typeface="ＭＳ ゴシック" pitchFamily="49" charset="-128"/>
              </a:rPr>
              <a:t>70</a:t>
            </a:r>
            <a:r>
              <a:rPr lang="ja-JP" altLang="en-US" sz="1400">
                <a:ea typeface="ＭＳ ゴシック" pitchFamily="49" charset="-128"/>
              </a:rPr>
              <a:t>条の３　第</a:t>
            </a:r>
            <a:r>
              <a:rPr lang="en-US" altLang="ja-JP" sz="1400">
                <a:ea typeface="ＭＳ ゴシック" pitchFamily="49" charset="-128"/>
              </a:rPr>
              <a:t>66</a:t>
            </a:r>
            <a:r>
              <a:rPr lang="ja-JP" altLang="en-US" sz="1400">
                <a:ea typeface="ＭＳ ゴシック" pitchFamily="49" charset="-128"/>
              </a:rPr>
              <a:t>条第１項の厚生労働省令、第</a:t>
            </a:r>
            <a:r>
              <a:rPr lang="en-US" altLang="ja-JP" sz="1400">
                <a:ea typeface="ＭＳ ゴシック" pitchFamily="49" charset="-128"/>
              </a:rPr>
              <a:t>66</a:t>
            </a:r>
            <a:r>
              <a:rPr lang="ja-JP" altLang="en-US" sz="1400">
                <a:ea typeface="ＭＳ ゴシック" pitchFamily="49" charset="-128"/>
              </a:rPr>
              <a:t>条の５第２項の指針、第</a:t>
            </a:r>
            <a:r>
              <a:rPr lang="en-US" altLang="ja-JP" sz="1400">
                <a:ea typeface="ＭＳ ゴシック" pitchFamily="49" charset="-128"/>
              </a:rPr>
              <a:t>66</a:t>
            </a:r>
            <a:r>
              <a:rPr lang="ja-JP" altLang="en-US" sz="1400">
                <a:ea typeface="ＭＳ ゴシック" pitchFamily="49" charset="-128"/>
              </a:rPr>
              <a:t>条の６の厚生労働省令及び前条第１項の指針は、健康増進法（平成</a:t>
            </a:r>
            <a:r>
              <a:rPr lang="en-US" altLang="ja-JP" sz="1400">
                <a:ea typeface="ＭＳ ゴシック" pitchFamily="49" charset="-128"/>
              </a:rPr>
              <a:t>14</a:t>
            </a:r>
            <a:r>
              <a:rPr lang="ja-JP" altLang="en-US" sz="1400">
                <a:ea typeface="ＭＳ ゴシック" pitchFamily="49" charset="-128"/>
              </a:rPr>
              <a:t>年法律第</a:t>
            </a:r>
            <a:r>
              <a:rPr lang="en-US" altLang="ja-JP" sz="1400">
                <a:ea typeface="ＭＳ ゴシック" pitchFamily="49" charset="-128"/>
              </a:rPr>
              <a:t>103</a:t>
            </a:r>
            <a:r>
              <a:rPr lang="ja-JP" altLang="en-US" sz="1400">
                <a:ea typeface="ＭＳ ゴシック" pitchFamily="49" charset="-128"/>
              </a:rPr>
              <a:t>号）第９条第１項に規定する健康診査等指針と調和が保たれたものでなければならない。</a:t>
            </a:r>
          </a:p>
        </p:txBody>
      </p:sp>
      <p:sp>
        <p:nvSpPr>
          <p:cNvPr id="3084" name="Text Box 12"/>
          <p:cNvSpPr txBox="1">
            <a:spLocks noChangeArrowheads="1"/>
          </p:cNvSpPr>
          <p:nvPr/>
        </p:nvSpPr>
        <p:spPr bwMode="auto">
          <a:xfrm>
            <a:off x="417513" y="4724400"/>
            <a:ext cx="554037" cy="1944688"/>
          </a:xfrm>
          <a:prstGeom prst="rect">
            <a:avLst/>
          </a:prstGeom>
          <a:solidFill>
            <a:schemeClr val="bg1"/>
          </a:solidFill>
          <a:ln w="9525">
            <a:solidFill>
              <a:schemeClr val="tx1"/>
            </a:solidFill>
            <a:miter lim="800000"/>
            <a:headEnd/>
            <a:tailEnd/>
          </a:ln>
        </p:spPr>
        <p:txBody>
          <a:bodyPr vert="eaVert">
            <a:spAutoFit/>
          </a:bodyPr>
          <a:lstStyle/>
          <a:p>
            <a:pPr algn="ctr">
              <a:spcBef>
                <a:spcPct val="50000"/>
              </a:spcBef>
            </a:pPr>
            <a:r>
              <a:rPr lang="ja-JP" altLang="en-US" sz="2400"/>
              <a:t>調整事項</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73056" y="1027113"/>
            <a:ext cx="8999538" cy="5830887"/>
          </a:xfrm>
          <a:prstGeom prst="rect">
            <a:avLst/>
          </a:prstGeom>
          <a:noFill/>
          <a:ln w="9525">
            <a:noFill/>
            <a:miter lim="800000"/>
            <a:headEnd/>
            <a:tailEnd/>
          </a:ln>
        </p:spPr>
      </p:pic>
      <p:sp>
        <p:nvSpPr>
          <p:cNvPr id="4099" name="テキスト ボックス 2"/>
          <p:cNvSpPr txBox="1">
            <a:spLocks noChangeArrowheads="1"/>
          </p:cNvSpPr>
          <p:nvPr/>
        </p:nvSpPr>
        <p:spPr bwMode="auto">
          <a:xfrm>
            <a:off x="357188" y="357188"/>
            <a:ext cx="8501062" cy="584200"/>
          </a:xfrm>
          <a:prstGeom prst="rect">
            <a:avLst/>
          </a:prstGeom>
          <a:noFill/>
          <a:ln w="9525">
            <a:noFill/>
            <a:miter lim="800000"/>
            <a:headEnd/>
            <a:tailEnd/>
          </a:ln>
        </p:spPr>
        <p:txBody>
          <a:bodyPr>
            <a:spAutoFit/>
          </a:bodyPr>
          <a:lstStyle/>
          <a:p>
            <a:pPr algn="ctr"/>
            <a:r>
              <a:rPr lang="ja-JP" altLang="en-US" sz="3200"/>
              <a:t>－特定保健指導</a:t>
            </a:r>
            <a:r>
              <a:rPr lang="ja-JP" altLang="en-US" sz="2400"/>
              <a:t>（保健指導判定値、受診勧奨判定値）</a:t>
            </a:r>
            <a:r>
              <a:rPr lang="ja-JP" altLang="en-US" sz="320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コンテンツ プレースホルダ 2"/>
          <p:cNvSpPr>
            <a:spLocks noGrp="1"/>
          </p:cNvSpPr>
          <p:nvPr>
            <p:ph idx="1"/>
          </p:nvPr>
        </p:nvSpPr>
        <p:spPr>
          <a:xfrm>
            <a:off x="2000250" y="4800600"/>
            <a:ext cx="7143750" cy="2057400"/>
          </a:xfrm>
        </p:spPr>
        <p:txBody>
          <a:bodyPr/>
          <a:lstStyle/>
          <a:p>
            <a:pPr>
              <a:buFontTx/>
              <a:buNone/>
            </a:pPr>
            <a:r>
              <a:rPr lang="ja-JP" altLang="en-US" sz="2400" smtClean="0"/>
              <a:t>産業医・産業保健スタッフのための</a:t>
            </a:r>
            <a:endParaRPr lang="en-US" altLang="ja-JP" sz="2400" smtClean="0"/>
          </a:p>
          <a:p>
            <a:pPr>
              <a:buFontTx/>
              <a:buNone/>
            </a:pPr>
            <a:r>
              <a:rPr lang="ja-JP" altLang="en-US" sz="2400" smtClean="0">
                <a:solidFill>
                  <a:srgbClr val="FF6600"/>
                </a:solidFill>
              </a:rPr>
              <a:t>「特定健診・特定保健指導のＱ＆Ａ」</a:t>
            </a:r>
            <a:r>
              <a:rPr lang="ja-JP" altLang="en-US" sz="2400" smtClean="0"/>
              <a:t>　浜口伝博著　</a:t>
            </a:r>
            <a:endParaRPr lang="en-US" altLang="ja-JP" sz="2400" smtClean="0"/>
          </a:p>
          <a:p>
            <a:pPr lvl="1">
              <a:buFontTx/>
              <a:buNone/>
            </a:pPr>
            <a:r>
              <a:rPr lang="ja-JP" altLang="en-US" sz="2000" smtClean="0">
                <a:solidFill>
                  <a:srgbClr val="0000FF"/>
                </a:solidFill>
              </a:rPr>
              <a:t>連絡先：（社）日本労務研究会　 豊島区南大塚</a:t>
            </a:r>
            <a:r>
              <a:rPr lang="en-US" altLang="ja-JP" sz="2000" smtClean="0">
                <a:solidFill>
                  <a:srgbClr val="0000FF"/>
                </a:solidFill>
              </a:rPr>
              <a:t>3-32-10</a:t>
            </a:r>
            <a:endParaRPr lang="ja-JP" altLang="en-US" sz="2000" smtClean="0">
              <a:solidFill>
                <a:srgbClr val="0000FF"/>
              </a:solidFill>
            </a:endParaRPr>
          </a:p>
          <a:p>
            <a:pPr lvl="1">
              <a:buFontTx/>
              <a:buNone/>
            </a:pPr>
            <a:r>
              <a:rPr lang="ja-JP" altLang="en-US" smtClean="0">
                <a:solidFill>
                  <a:srgbClr val="0000FF"/>
                </a:solidFill>
              </a:rPr>
              <a:t> </a:t>
            </a:r>
            <a:r>
              <a:rPr lang="en-US" altLang="ja-JP" smtClean="0">
                <a:solidFill>
                  <a:srgbClr val="0000FF"/>
                </a:solidFill>
              </a:rPr>
              <a:t>TEL 03-3980-2331 FAX 03-3980-2334</a:t>
            </a:r>
            <a:endParaRPr lang="ja-JP" altLang="en-US" smtClean="0">
              <a:solidFill>
                <a:srgbClr val="0000FF"/>
              </a:solidFill>
            </a:endParaRPr>
          </a:p>
        </p:txBody>
      </p:sp>
      <p:sp>
        <p:nvSpPr>
          <p:cNvPr id="5" name="円/楕円 4"/>
          <p:cNvSpPr/>
          <p:nvPr/>
        </p:nvSpPr>
        <p:spPr bwMode="auto">
          <a:xfrm>
            <a:off x="71438" y="5643563"/>
            <a:ext cx="2214562" cy="1000125"/>
          </a:xfrm>
          <a:prstGeom prst="ellipse">
            <a:avLst/>
          </a:prstGeom>
          <a:solidFill>
            <a:schemeClr val="accent1">
              <a:lumMod val="20000"/>
              <a:lumOff val="80000"/>
            </a:schemeClr>
          </a:solidFill>
          <a:ln w="12700" cap="flat" cmpd="sng" algn="ctr">
            <a:noFill/>
            <a:prstDash val="solid"/>
            <a:round/>
            <a:headEnd type="none" w="med" len="med"/>
            <a:tailEnd type="none" w="med" len="med"/>
          </a:ln>
          <a:effectLst/>
        </p:spPr>
        <p:txBody>
          <a:bodyPr/>
          <a:lstStyle/>
          <a:p>
            <a:pPr algn="ctr">
              <a:defRPr/>
            </a:pPr>
            <a:r>
              <a:rPr lang="ja-JP" altLang="en-US" sz="2400" dirty="0">
                <a:ea typeface="ＭＳ Ｐゴシック" pitchFamily="50" charset="-128"/>
              </a:rPr>
              <a:t>￥８４０</a:t>
            </a:r>
            <a:endParaRPr lang="en-US" altLang="ja-JP" sz="2400" dirty="0">
              <a:ea typeface="ＭＳ Ｐゴシック" pitchFamily="50" charset="-128"/>
            </a:endParaRPr>
          </a:p>
          <a:p>
            <a:pPr algn="ctr">
              <a:defRPr/>
            </a:pPr>
            <a:r>
              <a:rPr lang="ja-JP" altLang="en-US" sz="2400" dirty="0">
                <a:ea typeface="ＭＳ Ｐゴシック" pitchFamily="50" charset="-128"/>
              </a:rPr>
              <a:t>（税込み）</a:t>
            </a:r>
          </a:p>
        </p:txBody>
      </p:sp>
      <p:pic>
        <p:nvPicPr>
          <p:cNvPr id="21514" name="Picture 10"/>
          <p:cNvPicPr>
            <a:picLocks noChangeAspect="1" noChangeArrowheads="1"/>
          </p:cNvPicPr>
          <p:nvPr/>
        </p:nvPicPr>
        <p:blipFill>
          <a:blip r:embed="rId3"/>
          <a:srcRect/>
          <a:stretch>
            <a:fillRect/>
          </a:stretch>
        </p:blipFill>
        <p:spPr bwMode="auto">
          <a:xfrm>
            <a:off x="4357688" y="214313"/>
            <a:ext cx="4572000" cy="45720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8437" name="テキスト ボックス 10"/>
          <p:cNvSpPr txBox="1">
            <a:spLocks noChangeArrowheads="1"/>
          </p:cNvSpPr>
          <p:nvPr/>
        </p:nvSpPr>
        <p:spPr bwMode="auto">
          <a:xfrm>
            <a:off x="7858125" y="785813"/>
            <a:ext cx="862013" cy="3357562"/>
          </a:xfrm>
          <a:prstGeom prst="rect">
            <a:avLst/>
          </a:prstGeom>
          <a:noFill/>
          <a:ln w="9525">
            <a:noFill/>
            <a:miter lim="800000"/>
            <a:headEnd/>
            <a:tailEnd/>
          </a:ln>
        </p:spPr>
        <p:txBody>
          <a:bodyPr vert="eaVert">
            <a:spAutoFit/>
          </a:bodyPr>
          <a:lstStyle/>
          <a:p>
            <a:r>
              <a:rPr lang="ja-JP" altLang="en-US" sz="4400" b="1"/>
              <a:t>７月</a:t>
            </a:r>
            <a:r>
              <a:rPr lang="en-US" altLang="ja-JP" sz="4400" b="1"/>
              <a:t>11</a:t>
            </a:r>
            <a:r>
              <a:rPr lang="ja-JP" altLang="en-US" sz="4400" b="1"/>
              <a:t>日発売</a:t>
            </a:r>
          </a:p>
        </p:txBody>
      </p:sp>
      <p:sp>
        <p:nvSpPr>
          <p:cNvPr id="6" name="メモ 5"/>
          <p:cNvSpPr/>
          <p:nvPr/>
        </p:nvSpPr>
        <p:spPr>
          <a:xfrm>
            <a:off x="500063" y="785813"/>
            <a:ext cx="4286250" cy="3357562"/>
          </a:xfrm>
          <a:prstGeom prst="foldedCorner">
            <a:avLst/>
          </a:prstGeom>
          <a:gradFill flip="none" rotWithShape="1">
            <a:gsLst>
              <a:gs pos="0">
                <a:srgbClr val="0000CC">
                  <a:tint val="66000"/>
                  <a:satMod val="160000"/>
                </a:srgbClr>
              </a:gs>
              <a:gs pos="50000">
                <a:srgbClr val="0000CC">
                  <a:tint val="44500"/>
                  <a:satMod val="160000"/>
                </a:srgbClr>
              </a:gs>
              <a:gs pos="100000">
                <a:srgbClr val="0000CC">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800" dirty="0" smtClean="0">
                <a:solidFill>
                  <a:schemeClr val="accent2">
                    <a:lumMod val="50000"/>
                  </a:schemeClr>
                </a:solidFill>
              </a:rPr>
              <a:t>好評発売中！</a:t>
            </a:r>
            <a:endParaRPr lang="ja-JP" altLang="en-US" sz="4800" dirty="0">
              <a:solidFill>
                <a:schemeClr val="accent2">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40000"/>
            <a:lumOff val="60000"/>
          </a:schemeClr>
        </a:solidFill>
        <a:ln>
          <a:solidFill>
            <a:schemeClr val="tx1"/>
          </a:solidFill>
        </a:ln>
      </a:spPr>
      <a:bodyPr rtlCol="0" anchor="ctr"/>
      <a:lstStyle>
        <a:defPPr algn="ctr">
          <a:defRPr kumimoji="1" sz="2400" dirty="0" smtClean="0">
            <a:solidFill>
              <a:srgbClr val="0000FF"/>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6683</TotalTime>
  <Words>1509</Words>
  <Application>Microsoft Office PowerPoint</Application>
  <PresentationFormat>画面に合わせる (4:3)</PresentationFormat>
  <Paragraphs>444</Paragraphs>
  <Slides>27</Slides>
  <Notes>27</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Office テーマ</vt:lpstr>
      <vt:lpstr>職場における健康管理 ～労働者と家族の健康を守るために～</vt:lpstr>
      <vt:lpstr>スライド 2</vt:lpstr>
      <vt:lpstr>スライド 3</vt:lpstr>
      <vt:lpstr>スライド 4</vt:lpstr>
      <vt:lpstr>－健診の目的の違い－</vt:lpstr>
      <vt:lpstr>スライド 6</vt:lpstr>
      <vt:lpstr>－健診項目の整合（平成20年4月以降）－</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一般希望者でのデータ</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 </dc:creator>
  <cp:lastModifiedBy> </cp:lastModifiedBy>
  <cp:revision>91</cp:revision>
  <dcterms:created xsi:type="dcterms:W3CDTF">2008-08-11T03:34:01Z</dcterms:created>
  <dcterms:modified xsi:type="dcterms:W3CDTF">2008-11-24T08:47:19Z</dcterms:modified>
</cp:coreProperties>
</file>